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71" r:id="rId3"/>
    <p:sldId id="272" r:id="rId4"/>
    <p:sldId id="256" r:id="rId5"/>
    <p:sldId id="278" r:id="rId6"/>
    <p:sldId id="269" r:id="rId7"/>
    <p:sldId id="263" r:id="rId8"/>
    <p:sldId id="268" r:id="rId9"/>
    <p:sldId id="274" r:id="rId10"/>
    <p:sldId id="275" r:id="rId11"/>
    <p:sldId id="276" r:id="rId12"/>
    <p:sldId id="273" r:id="rId13"/>
    <p:sldId id="261" r:id="rId14"/>
  </p:sldIdLst>
  <p:sldSz cx="12192000" cy="6858000"/>
  <p:notesSz cx="6808788" cy="9940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ésentation" id="{47C8A56E-03F5-4F9D-84FA-487654843F60}">
          <p14:sldIdLst>
            <p14:sldId id="271"/>
            <p14:sldId id="272"/>
            <p14:sldId id="256"/>
            <p14:sldId id="278"/>
            <p14:sldId id="269"/>
            <p14:sldId id="263"/>
            <p14:sldId id="268"/>
            <p14:sldId id="274"/>
            <p14:sldId id="275"/>
            <p14:sldId id="276"/>
            <p14:sldId id="273"/>
            <p14:sldId id="261"/>
          </p14:sldIdLst>
        </p14:section>
        <p14:section name="Spare" id="{3B8500B2-85E5-4724-9D60-3061B0E317E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652C"/>
    <a:srgbClr val="8F5C7D"/>
    <a:srgbClr val="D9A56C"/>
    <a:srgbClr val="F8E549"/>
    <a:srgbClr val="ECAB1A"/>
    <a:srgbClr val="FE4300"/>
    <a:srgbClr val="A300A5"/>
    <a:srgbClr val="8DA9DB"/>
    <a:srgbClr val="8F6593"/>
    <a:srgbClr val="D291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2" autoAdjust="0"/>
    <p:restoredTop sz="96327" autoAdjust="0"/>
  </p:normalViewPr>
  <p:slideViewPr>
    <p:cSldViewPr snapToGrid="0">
      <p:cViewPr varScale="1">
        <p:scale>
          <a:sx n="105" d="100"/>
          <a:sy n="105" d="100"/>
        </p:scale>
        <p:origin x="1320" y="488"/>
      </p:cViewPr>
      <p:guideLst>
        <p:guide orient="horz" pos="2160"/>
        <p:guide pos="3840"/>
      </p:guideLst>
    </p:cSldViewPr>
  </p:slideViewPr>
  <p:outlineViewPr>
    <p:cViewPr>
      <p:scale>
        <a:sx n="33" d="100"/>
        <a:sy n="33" d="100"/>
      </p:scale>
      <p:origin x="0" y="-7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24CC8C3E-0DC6-4152-AF3D-00E60124E54B}" type="datetimeFigureOut">
              <a:rPr lang="fr-FR" smtClean="0"/>
              <a:t>25/03/2025</a:t>
            </a:fld>
            <a:endParaRPr lang="fr-FR"/>
          </a:p>
        </p:txBody>
      </p:sp>
      <p:sp>
        <p:nvSpPr>
          <p:cNvPr id="4" name="Espace réservé de l'image des diapositives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6F15E680-DCBF-45CA-80F5-3E480779E292}" type="slidenum">
              <a:rPr lang="fr-FR" smtClean="0"/>
              <a:t>‹N°›</a:t>
            </a:fld>
            <a:endParaRPr lang="fr-FR"/>
          </a:p>
        </p:txBody>
      </p:sp>
    </p:spTree>
    <p:extLst>
      <p:ext uri="{BB962C8B-B14F-4D97-AF65-F5344CB8AC3E}">
        <p14:creationId xmlns:p14="http://schemas.microsoft.com/office/powerpoint/2010/main" val="3021506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15E680-DCBF-45CA-80F5-3E480779E292}" type="slidenum">
              <a:rPr lang="fr-FR" smtClean="0"/>
              <a:t>6</a:t>
            </a:fld>
            <a:endParaRPr lang="fr-FR"/>
          </a:p>
        </p:txBody>
      </p:sp>
    </p:spTree>
    <p:extLst>
      <p:ext uri="{BB962C8B-B14F-4D97-AF65-F5344CB8AC3E}">
        <p14:creationId xmlns:p14="http://schemas.microsoft.com/office/powerpoint/2010/main" val="151608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15E680-DCBF-45CA-80F5-3E480779E292}" type="slidenum">
              <a:rPr lang="fr-FR" smtClean="0"/>
              <a:t>8</a:t>
            </a:fld>
            <a:endParaRPr lang="fr-FR"/>
          </a:p>
        </p:txBody>
      </p:sp>
    </p:spTree>
    <p:extLst>
      <p:ext uri="{BB962C8B-B14F-4D97-AF65-F5344CB8AC3E}">
        <p14:creationId xmlns:p14="http://schemas.microsoft.com/office/powerpoint/2010/main" val="2007646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68B8C9-2FE1-4BF7-A987-C557DBA857C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2E8ADE3-79E1-40DC-A965-3D9B048349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5035672-DC59-48BE-B113-552533D194C8}"/>
              </a:ext>
            </a:extLst>
          </p:cNvPr>
          <p:cNvSpPr>
            <a:spLocks noGrp="1"/>
          </p:cNvSpPr>
          <p:nvPr>
            <p:ph type="dt" sz="half" idx="10"/>
          </p:nvPr>
        </p:nvSpPr>
        <p:spPr/>
        <p:txBody>
          <a:bodyPr/>
          <a:lstStyle/>
          <a:p>
            <a:fld id="{D9E2CE01-5C73-4F5C-9212-E0F4E3B2C5B9}" type="datetimeFigureOut">
              <a:rPr lang="fr-FR" smtClean="0"/>
              <a:t>25/03/2025</a:t>
            </a:fld>
            <a:endParaRPr lang="fr-FR"/>
          </a:p>
        </p:txBody>
      </p:sp>
      <p:sp>
        <p:nvSpPr>
          <p:cNvPr id="5" name="Espace réservé du pied de page 4">
            <a:extLst>
              <a:ext uri="{FF2B5EF4-FFF2-40B4-BE49-F238E27FC236}">
                <a16:creationId xmlns:a16="http://schemas.microsoft.com/office/drawing/2014/main" id="{82660E5D-A9B0-4815-B6ED-CE19475A1F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C1C937-52F3-42FA-A7DA-31EBA4AB0561}"/>
              </a:ext>
            </a:extLst>
          </p:cNvPr>
          <p:cNvSpPr>
            <a:spLocks noGrp="1"/>
          </p:cNvSpPr>
          <p:nvPr>
            <p:ph type="sldNum" sz="quarter" idx="12"/>
          </p:nvPr>
        </p:nvSpPr>
        <p:spPr/>
        <p:txBody>
          <a:bodyPr/>
          <a:lstStyle/>
          <a:p>
            <a:fld id="{DE448071-1BFE-44C6-84BB-70BBDD4E470B}" type="slidenum">
              <a:rPr lang="fr-FR" smtClean="0"/>
              <a:t>‹N°›</a:t>
            </a:fld>
            <a:endParaRPr lang="fr-FR"/>
          </a:p>
        </p:txBody>
      </p:sp>
    </p:spTree>
    <p:extLst>
      <p:ext uri="{BB962C8B-B14F-4D97-AF65-F5344CB8AC3E}">
        <p14:creationId xmlns:p14="http://schemas.microsoft.com/office/powerpoint/2010/main" val="4191388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6D50F7-1B5D-4BE3-B08D-74F461B5D77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FE9E85B-7092-4C6D-837A-DBA862AB66AE}"/>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94FE725-A4B9-4230-B239-9EC3D3E0B111}"/>
              </a:ext>
            </a:extLst>
          </p:cNvPr>
          <p:cNvSpPr>
            <a:spLocks noGrp="1"/>
          </p:cNvSpPr>
          <p:nvPr>
            <p:ph type="dt" sz="half" idx="10"/>
          </p:nvPr>
        </p:nvSpPr>
        <p:spPr/>
        <p:txBody>
          <a:bodyPr/>
          <a:lstStyle/>
          <a:p>
            <a:fld id="{D9E2CE01-5C73-4F5C-9212-E0F4E3B2C5B9}" type="datetimeFigureOut">
              <a:rPr lang="fr-FR" smtClean="0"/>
              <a:t>25/03/2025</a:t>
            </a:fld>
            <a:endParaRPr lang="fr-FR"/>
          </a:p>
        </p:txBody>
      </p:sp>
      <p:sp>
        <p:nvSpPr>
          <p:cNvPr id="5" name="Espace réservé du pied de page 4">
            <a:extLst>
              <a:ext uri="{FF2B5EF4-FFF2-40B4-BE49-F238E27FC236}">
                <a16:creationId xmlns:a16="http://schemas.microsoft.com/office/drawing/2014/main" id="{B07C3D08-A308-445D-B86A-A47A0FB705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C7089D-D2C3-416F-8931-D269F8A76476}"/>
              </a:ext>
            </a:extLst>
          </p:cNvPr>
          <p:cNvSpPr>
            <a:spLocks noGrp="1"/>
          </p:cNvSpPr>
          <p:nvPr>
            <p:ph type="sldNum" sz="quarter" idx="12"/>
          </p:nvPr>
        </p:nvSpPr>
        <p:spPr/>
        <p:txBody>
          <a:bodyPr/>
          <a:lstStyle/>
          <a:p>
            <a:fld id="{DE448071-1BFE-44C6-84BB-70BBDD4E470B}" type="slidenum">
              <a:rPr lang="fr-FR" smtClean="0"/>
              <a:t>‹N°›</a:t>
            </a:fld>
            <a:endParaRPr lang="fr-FR"/>
          </a:p>
        </p:txBody>
      </p:sp>
    </p:spTree>
    <p:extLst>
      <p:ext uri="{BB962C8B-B14F-4D97-AF65-F5344CB8AC3E}">
        <p14:creationId xmlns:p14="http://schemas.microsoft.com/office/powerpoint/2010/main" val="2384817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D90B334-70F3-49CE-937B-F86C8706B87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CDF1EA9-C079-40DC-AAB3-44CDFAB9482C}"/>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0CE59F-3F68-4B94-9BA8-7C7DA7A47B74}"/>
              </a:ext>
            </a:extLst>
          </p:cNvPr>
          <p:cNvSpPr>
            <a:spLocks noGrp="1"/>
          </p:cNvSpPr>
          <p:nvPr>
            <p:ph type="dt" sz="half" idx="10"/>
          </p:nvPr>
        </p:nvSpPr>
        <p:spPr/>
        <p:txBody>
          <a:bodyPr/>
          <a:lstStyle/>
          <a:p>
            <a:fld id="{D9E2CE01-5C73-4F5C-9212-E0F4E3B2C5B9}" type="datetimeFigureOut">
              <a:rPr lang="fr-FR" smtClean="0"/>
              <a:t>25/03/2025</a:t>
            </a:fld>
            <a:endParaRPr lang="fr-FR"/>
          </a:p>
        </p:txBody>
      </p:sp>
      <p:sp>
        <p:nvSpPr>
          <p:cNvPr id="5" name="Espace réservé du pied de page 4">
            <a:extLst>
              <a:ext uri="{FF2B5EF4-FFF2-40B4-BE49-F238E27FC236}">
                <a16:creationId xmlns:a16="http://schemas.microsoft.com/office/drawing/2014/main" id="{150C78DF-26B9-4DFB-A504-FB99D55DAD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25371CD-BCF8-46DD-890A-75A7C04BEFB2}"/>
              </a:ext>
            </a:extLst>
          </p:cNvPr>
          <p:cNvSpPr>
            <a:spLocks noGrp="1"/>
          </p:cNvSpPr>
          <p:nvPr>
            <p:ph type="sldNum" sz="quarter" idx="12"/>
          </p:nvPr>
        </p:nvSpPr>
        <p:spPr/>
        <p:txBody>
          <a:bodyPr/>
          <a:lstStyle/>
          <a:p>
            <a:fld id="{DE448071-1BFE-44C6-84BB-70BBDD4E470B}" type="slidenum">
              <a:rPr lang="fr-FR" smtClean="0"/>
              <a:t>‹N°›</a:t>
            </a:fld>
            <a:endParaRPr lang="fr-FR"/>
          </a:p>
        </p:txBody>
      </p:sp>
    </p:spTree>
    <p:extLst>
      <p:ext uri="{BB962C8B-B14F-4D97-AF65-F5344CB8AC3E}">
        <p14:creationId xmlns:p14="http://schemas.microsoft.com/office/powerpoint/2010/main" val="2145964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300C5-774F-427D-8756-ED29555E3BA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7C19C32-7282-49F7-9E21-4B4FCFA4B35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8CD78C-7612-4965-9BBE-2333B6BB4FBD}"/>
              </a:ext>
            </a:extLst>
          </p:cNvPr>
          <p:cNvSpPr>
            <a:spLocks noGrp="1"/>
          </p:cNvSpPr>
          <p:nvPr>
            <p:ph type="dt" sz="half" idx="10"/>
          </p:nvPr>
        </p:nvSpPr>
        <p:spPr/>
        <p:txBody>
          <a:bodyPr/>
          <a:lstStyle/>
          <a:p>
            <a:fld id="{4163AE3B-86D1-4CF9-9CA8-E1C4EBD56F7C}" type="datetimeFigureOut">
              <a:rPr lang="fr-FR" smtClean="0"/>
              <a:t>25/03/2025</a:t>
            </a:fld>
            <a:endParaRPr lang="fr-FR"/>
          </a:p>
        </p:txBody>
      </p:sp>
      <p:sp>
        <p:nvSpPr>
          <p:cNvPr id="5" name="Espace réservé du pied de page 4">
            <a:extLst>
              <a:ext uri="{FF2B5EF4-FFF2-40B4-BE49-F238E27FC236}">
                <a16:creationId xmlns:a16="http://schemas.microsoft.com/office/drawing/2014/main" id="{8A7343CA-B326-442A-89F6-B205251F6E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4D6F10B-6094-4279-883B-9AEEF51FB3FD}"/>
              </a:ext>
            </a:extLst>
          </p:cNvPr>
          <p:cNvSpPr>
            <a:spLocks noGrp="1"/>
          </p:cNvSpPr>
          <p:nvPr>
            <p:ph type="sldNum" sz="quarter" idx="12"/>
          </p:nvPr>
        </p:nvSpPr>
        <p:spPr/>
        <p:txBody>
          <a:bodyPr/>
          <a:lstStyle/>
          <a:p>
            <a:fld id="{84DC7E42-A77B-4BC4-9CD7-1A108DFEFFB8}" type="slidenum">
              <a:rPr lang="fr-FR" smtClean="0"/>
              <a:t>‹N°›</a:t>
            </a:fld>
            <a:endParaRPr lang="fr-FR"/>
          </a:p>
        </p:txBody>
      </p:sp>
    </p:spTree>
    <p:extLst>
      <p:ext uri="{BB962C8B-B14F-4D97-AF65-F5344CB8AC3E}">
        <p14:creationId xmlns:p14="http://schemas.microsoft.com/office/powerpoint/2010/main" val="264326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4CE6CB-2836-483D-A8C1-B8061F9CBF6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457C83C-0515-49AE-A577-BE6A924D3342}"/>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76E1203-C563-4C61-A5CB-97A310CB348A}"/>
              </a:ext>
            </a:extLst>
          </p:cNvPr>
          <p:cNvSpPr>
            <a:spLocks noGrp="1"/>
          </p:cNvSpPr>
          <p:nvPr>
            <p:ph type="dt" sz="half" idx="10"/>
          </p:nvPr>
        </p:nvSpPr>
        <p:spPr/>
        <p:txBody>
          <a:bodyPr/>
          <a:lstStyle/>
          <a:p>
            <a:fld id="{D9E2CE01-5C73-4F5C-9212-E0F4E3B2C5B9}" type="datetimeFigureOut">
              <a:rPr lang="fr-FR" smtClean="0"/>
              <a:t>25/03/2025</a:t>
            </a:fld>
            <a:endParaRPr lang="fr-FR"/>
          </a:p>
        </p:txBody>
      </p:sp>
      <p:sp>
        <p:nvSpPr>
          <p:cNvPr id="5" name="Espace réservé du pied de page 4">
            <a:extLst>
              <a:ext uri="{FF2B5EF4-FFF2-40B4-BE49-F238E27FC236}">
                <a16:creationId xmlns:a16="http://schemas.microsoft.com/office/drawing/2014/main" id="{EFE79D58-D8EF-4B9B-AD74-E6A742A043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5CA11B-3525-468D-B0D2-131B95E16788}"/>
              </a:ext>
            </a:extLst>
          </p:cNvPr>
          <p:cNvSpPr>
            <a:spLocks noGrp="1"/>
          </p:cNvSpPr>
          <p:nvPr>
            <p:ph type="sldNum" sz="quarter" idx="12"/>
          </p:nvPr>
        </p:nvSpPr>
        <p:spPr/>
        <p:txBody>
          <a:bodyPr/>
          <a:lstStyle/>
          <a:p>
            <a:fld id="{DE448071-1BFE-44C6-84BB-70BBDD4E470B}" type="slidenum">
              <a:rPr lang="fr-FR" smtClean="0"/>
              <a:t>‹N°›</a:t>
            </a:fld>
            <a:endParaRPr lang="fr-FR"/>
          </a:p>
        </p:txBody>
      </p:sp>
    </p:spTree>
    <p:extLst>
      <p:ext uri="{BB962C8B-B14F-4D97-AF65-F5344CB8AC3E}">
        <p14:creationId xmlns:p14="http://schemas.microsoft.com/office/powerpoint/2010/main" val="128980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943D47-7D9E-4A3C-825A-7E48EFDC3B9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B44F7C4-6392-4CFF-B43D-8CF8586DD9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CCE22513-5B3D-49AD-BFAC-73614F619CAF}"/>
              </a:ext>
            </a:extLst>
          </p:cNvPr>
          <p:cNvSpPr>
            <a:spLocks noGrp="1"/>
          </p:cNvSpPr>
          <p:nvPr>
            <p:ph type="dt" sz="half" idx="10"/>
          </p:nvPr>
        </p:nvSpPr>
        <p:spPr/>
        <p:txBody>
          <a:bodyPr/>
          <a:lstStyle/>
          <a:p>
            <a:fld id="{D9E2CE01-5C73-4F5C-9212-E0F4E3B2C5B9}" type="datetimeFigureOut">
              <a:rPr lang="fr-FR" smtClean="0"/>
              <a:t>25/03/2025</a:t>
            </a:fld>
            <a:endParaRPr lang="fr-FR"/>
          </a:p>
        </p:txBody>
      </p:sp>
      <p:sp>
        <p:nvSpPr>
          <p:cNvPr id="5" name="Espace réservé du pied de page 4">
            <a:extLst>
              <a:ext uri="{FF2B5EF4-FFF2-40B4-BE49-F238E27FC236}">
                <a16:creationId xmlns:a16="http://schemas.microsoft.com/office/drawing/2014/main" id="{1B4CDEF4-038C-4E58-B674-BE502A74519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A0D623-5000-446C-95A4-69204473D4B8}"/>
              </a:ext>
            </a:extLst>
          </p:cNvPr>
          <p:cNvSpPr>
            <a:spLocks noGrp="1"/>
          </p:cNvSpPr>
          <p:nvPr>
            <p:ph type="sldNum" sz="quarter" idx="12"/>
          </p:nvPr>
        </p:nvSpPr>
        <p:spPr/>
        <p:txBody>
          <a:bodyPr/>
          <a:lstStyle/>
          <a:p>
            <a:fld id="{DE448071-1BFE-44C6-84BB-70BBDD4E470B}" type="slidenum">
              <a:rPr lang="fr-FR" smtClean="0"/>
              <a:t>‹N°›</a:t>
            </a:fld>
            <a:endParaRPr lang="fr-FR"/>
          </a:p>
        </p:txBody>
      </p:sp>
    </p:spTree>
    <p:extLst>
      <p:ext uri="{BB962C8B-B14F-4D97-AF65-F5344CB8AC3E}">
        <p14:creationId xmlns:p14="http://schemas.microsoft.com/office/powerpoint/2010/main" val="420787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008FAE-EDB5-4754-AF49-B65D3C878C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540A958-330E-4091-A102-0C46A1C741B6}"/>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638A221-5417-41CC-B2AF-2C7847D8CA8F}"/>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50D730A-E5D1-405D-B107-FE7823775648}"/>
              </a:ext>
            </a:extLst>
          </p:cNvPr>
          <p:cNvSpPr>
            <a:spLocks noGrp="1"/>
          </p:cNvSpPr>
          <p:nvPr>
            <p:ph type="dt" sz="half" idx="10"/>
          </p:nvPr>
        </p:nvSpPr>
        <p:spPr/>
        <p:txBody>
          <a:bodyPr/>
          <a:lstStyle/>
          <a:p>
            <a:fld id="{D9E2CE01-5C73-4F5C-9212-E0F4E3B2C5B9}" type="datetimeFigureOut">
              <a:rPr lang="fr-FR" smtClean="0"/>
              <a:t>25/03/2025</a:t>
            </a:fld>
            <a:endParaRPr lang="fr-FR"/>
          </a:p>
        </p:txBody>
      </p:sp>
      <p:sp>
        <p:nvSpPr>
          <p:cNvPr id="6" name="Espace réservé du pied de page 5">
            <a:extLst>
              <a:ext uri="{FF2B5EF4-FFF2-40B4-BE49-F238E27FC236}">
                <a16:creationId xmlns:a16="http://schemas.microsoft.com/office/drawing/2014/main" id="{7E659B91-DAF5-4CC2-8531-4AA90A3D60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F35096F-5DB9-4058-A831-5E5EE162D61A}"/>
              </a:ext>
            </a:extLst>
          </p:cNvPr>
          <p:cNvSpPr>
            <a:spLocks noGrp="1"/>
          </p:cNvSpPr>
          <p:nvPr>
            <p:ph type="sldNum" sz="quarter" idx="12"/>
          </p:nvPr>
        </p:nvSpPr>
        <p:spPr/>
        <p:txBody>
          <a:bodyPr/>
          <a:lstStyle/>
          <a:p>
            <a:fld id="{DE448071-1BFE-44C6-84BB-70BBDD4E470B}" type="slidenum">
              <a:rPr lang="fr-FR" smtClean="0"/>
              <a:t>‹N°›</a:t>
            </a:fld>
            <a:endParaRPr lang="fr-FR"/>
          </a:p>
        </p:txBody>
      </p:sp>
    </p:spTree>
    <p:extLst>
      <p:ext uri="{BB962C8B-B14F-4D97-AF65-F5344CB8AC3E}">
        <p14:creationId xmlns:p14="http://schemas.microsoft.com/office/powerpoint/2010/main" val="257607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D9772A-AD33-47DF-95DE-1BF99F8FA13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1764B50-988E-44D2-991C-7F45803B35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68580C2-7A0F-4134-A44C-A847F7C0923C}"/>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600250D-AC31-4D7C-B75E-CDB06553CE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DF81C73B-32B8-4E76-A7B5-4E6A4DAD1369}"/>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90D9707-D854-4585-B985-53C0B1E142E7}"/>
              </a:ext>
            </a:extLst>
          </p:cNvPr>
          <p:cNvSpPr>
            <a:spLocks noGrp="1"/>
          </p:cNvSpPr>
          <p:nvPr>
            <p:ph type="dt" sz="half" idx="10"/>
          </p:nvPr>
        </p:nvSpPr>
        <p:spPr/>
        <p:txBody>
          <a:bodyPr/>
          <a:lstStyle/>
          <a:p>
            <a:fld id="{D9E2CE01-5C73-4F5C-9212-E0F4E3B2C5B9}" type="datetimeFigureOut">
              <a:rPr lang="fr-FR" smtClean="0"/>
              <a:t>25/03/2025</a:t>
            </a:fld>
            <a:endParaRPr lang="fr-FR"/>
          </a:p>
        </p:txBody>
      </p:sp>
      <p:sp>
        <p:nvSpPr>
          <p:cNvPr id="8" name="Espace réservé du pied de page 7">
            <a:extLst>
              <a:ext uri="{FF2B5EF4-FFF2-40B4-BE49-F238E27FC236}">
                <a16:creationId xmlns:a16="http://schemas.microsoft.com/office/drawing/2014/main" id="{027E2528-E32B-4FAC-9EF5-6ABF719600A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4C06503-D909-41EE-8CA1-4B77730CF944}"/>
              </a:ext>
            </a:extLst>
          </p:cNvPr>
          <p:cNvSpPr>
            <a:spLocks noGrp="1"/>
          </p:cNvSpPr>
          <p:nvPr>
            <p:ph type="sldNum" sz="quarter" idx="12"/>
          </p:nvPr>
        </p:nvSpPr>
        <p:spPr/>
        <p:txBody>
          <a:bodyPr/>
          <a:lstStyle/>
          <a:p>
            <a:fld id="{DE448071-1BFE-44C6-84BB-70BBDD4E470B}" type="slidenum">
              <a:rPr lang="fr-FR" smtClean="0"/>
              <a:t>‹N°›</a:t>
            </a:fld>
            <a:endParaRPr lang="fr-FR"/>
          </a:p>
        </p:txBody>
      </p:sp>
    </p:spTree>
    <p:extLst>
      <p:ext uri="{BB962C8B-B14F-4D97-AF65-F5344CB8AC3E}">
        <p14:creationId xmlns:p14="http://schemas.microsoft.com/office/powerpoint/2010/main" val="2211088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59AC90-FAD5-4138-8388-C0BFCEF867B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2E3F662-EF18-4FD8-A99E-8705E07BEAAA}"/>
              </a:ext>
            </a:extLst>
          </p:cNvPr>
          <p:cNvSpPr>
            <a:spLocks noGrp="1"/>
          </p:cNvSpPr>
          <p:nvPr>
            <p:ph type="dt" sz="half" idx="10"/>
          </p:nvPr>
        </p:nvSpPr>
        <p:spPr/>
        <p:txBody>
          <a:bodyPr/>
          <a:lstStyle/>
          <a:p>
            <a:fld id="{D9E2CE01-5C73-4F5C-9212-E0F4E3B2C5B9}" type="datetimeFigureOut">
              <a:rPr lang="fr-FR" smtClean="0"/>
              <a:t>25/03/2025</a:t>
            </a:fld>
            <a:endParaRPr lang="fr-FR"/>
          </a:p>
        </p:txBody>
      </p:sp>
      <p:sp>
        <p:nvSpPr>
          <p:cNvPr id="4" name="Espace réservé du pied de page 3">
            <a:extLst>
              <a:ext uri="{FF2B5EF4-FFF2-40B4-BE49-F238E27FC236}">
                <a16:creationId xmlns:a16="http://schemas.microsoft.com/office/drawing/2014/main" id="{191B14A2-2EA3-412A-AE83-15FF8B261F0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56B3CF4-ACB7-4FB6-A278-860D9ACFBD9E}"/>
              </a:ext>
            </a:extLst>
          </p:cNvPr>
          <p:cNvSpPr>
            <a:spLocks noGrp="1"/>
          </p:cNvSpPr>
          <p:nvPr>
            <p:ph type="sldNum" sz="quarter" idx="12"/>
          </p:nvPr>
        </p:nvSpPr>
        <p:spPr/>
        <p:txBody>
          <a:bodyPr/>
          <a:lstStyle/>
          <a:p>
            <a:fld id="{DE448071-1BFE-44C6-84BB-70BBDD4E470B}" type="slidenum">
              <a:rPr lang="fr-FR" smtClean="0"/>
              <a:t>‹N°›</a:t>
            </a:fld>
            <a:endParaRPr lang="fr-FR"/>
          </a:p>
        </p:txBody>
      </p:sp>
    </p:spTree>
    <p:extLst>
      <p:ext uri="{BB962C8B-B14F-4D97-AF65-F5344CB8AC3E}">
        <p14:creationId xmlns:p14="http://schemas.microsoft.com/office/powerpoint/2010/main" val="343862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E816291-5276-498B-89DE-1E3BD5AAA43D}"/>
              </a:ext>
            </a:extLst>
          </p:cNvPr>
          <p:cNvSpPr>
            <a:spLocks noGrp="1"/>
          </p:cNvSpPr>
          <p:nvPr>
            <p:ph type="dt" sz="half" idx="10"/>
          </p:nvPr>
        </p:nvSpPr>
        <p:spPr/>
        <p:txBody>
          <a:bodyPr/>
          <a:lstStyle/>
          <a:p>
            <a:fld id="{D9E2CE01-5C73-4F5C-9212-E0F4E3B2C5B9}" type="datetimeFigureOut">
              <a:rPr lang="fr-FR" smtClean="0"/>
              <a:t>25/03/2025</a:t>
            </a:fld>
            <a:endParaRPr lang="fr-FR"/>
          </a:p>
        </p:txBody>
      </p:sp>
      <p:sp>
        <p:nvSpPr>
          <p:cNvPr id="3" name="Espace réservé du pied de page 2">
            <a:extLst>
              <a:ext uri="{FF2B5EF4-FFF2-40B4-BE49-F238E27FC236}">
                <a16:creationId xmlns:a16="http://schemas.microsoft.com/office/drawing/2014/main" id="{A7ED17C9-593B-47EC-AF88-F0B25594036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39338D2-E352-4F2F-9278-A92A053A3994}"/>
              </a:ext>
            </a:extLst>
          </p:cNvPr>
          <p:cNvSpPr>
            <a:spLocks noGrp="1"/>
          </p:cNvSpPr>
          <p:nvPr>
            <p:ph type="sldNum" sz="quarter" idx="12"/>
          </p:nvPr>
        </p:nvSpPr>
        <p:spPr/>
        <p:txBody>
          <a:bodyPr/>
          <a:lstStyle/>
          <a:p>
            <a:fld id="{DE448071-1BFE-44C6-84BB-70BBDD4E470B}" type="slidenum">
              <a:rPr lang="fr-FR" smtClean="0"/>
              <a:t>‹N°›</a:t>
            </a:fld>
            <a:endParaRPr lang="fr-FR"/>
          </a:p>
        </p:txBody>
      </p:sp>
    </p:spTree>
    <p:extLst>
      <p:ext uri="{BB962C8B-B14F-4D97-AF65-F5344CB8AC3E}">
        <p14:creationId xmlns:p14="http://schemas.microsoft.com/office/powerpoint/2010/main" val="281821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EADD9E-EE7D-4BF2-9943-E7CCCEFB31B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D69BEC6-D01C-4DA5-8B05-DB3B63C0BF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A50DA5E-163F-4755-B59F-ABB62F6F4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66CD107-1964-4F66-8884-3A2DFB3DCB67}"/>
              </a:ext>
            </a:extLst>
          </p:cNvPr>
          <p:cNvSpPr>
            <a:spLocks noGrp="1"/>
          </p:cNvSpPr>
          <p:nvPr>
            <p:ph type="dt" sz="half" idx="10"/>
          </p:nvPr>
        </p:nvSpPr>
        <p:spPr/>
        <p:txBody>
          <a:bodyPr/>
          <a:lstStyle/>
          <a:p>
            <a:fld id="{D9E2CE01-5C73-4F5C-9212-E0F4E3B2C5B9}" type="datetimeFigureOut">
              <a:rPr lang="fr-FR" smtClean="0"/>
              <a:t>25/03/2025</a:t>
            </a:fld>
            <a:endParaRPr lang="fr-FR"/>
          </a:p>
        </p:txBody>
      </p:sp>
      <p:sp>
        <p:nvSpPr>
          <p:cNvPr id="6" name="Espace réservé du pied de page 5">
            <a:extLst>
              <a:ext uri="{FF2B5EF4-FFF2-40B4-BE49-F238E27FC236}">
                <a16:creationId xmlns:a16="http://schemas.microsoft.com/office/drawing/2014/main" id="{E94EDF5B-B280-4850-9004-BF4C3C5C1FD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13D8614-ECEF-478C-BEB9-3733C835CE31}"/>
              </a:ext>
            </a:extLst>
          </p:cNvPr>
          <p:cNvSpPr>
            <a:spLocks noGrp="1"/>
          </p:cNvSpPr>
          <p:nvPr>
            <p:ph type="sldNum" sz="quarter" idx="12"/>
          </p:nvPr>
        </p:nvSpPr>
        <p:spPr/>
        <p:txBody>
          <a:bodyPr/>
          <a:lstStyle/>
          <a:p>
            <a:fld id="{DE448071-1BFE-44C6-84BB-70BBDD4E470B}" type="slidenum">
              <a:rPr lang="fr-FR" smtClean="0"/>
              <a:t>‹N°›</a:t>
            </a:fld>
            <a:endParaRPr lang="fr-FR"/>
          </a:p>
        </p:txBody>
      </p:sp>
    </p:spTree>
    <p:extLst>
      <p:ext uri="{BB962C8B-B14F-4D97-AF65-F5344CB8AC3E}">
        <p14:creationId xmlns:p14="http://schemas.microsoft.com/office/powerpoint/2010/main" val="104454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F38995-3899-4798-8403-F7584986494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90783F6-BA2D-4EA1-81D9-E0C5BF12A6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9EC8EA7-A1B9-45DD-82B8-BD38AE9E3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6A067E9-950D-4CE1-8C5F-FB5E6D8463B1}"/>
              </a:ext>
            </a:extLst>
          </p:cNvPr>
          <p:cNvSpPr>
            <a:spLocks noGrp="1"/>
          </p:cNvSpPr>
          <p:nvPr>
            <p:ph type="dt" sz="half" idx="10"/>
          </p:nvPr>
        </p:nvSpPr>
        <p:spPr/>
        <p:txBody>
          <a:bodyPr/>
          <a:lstStyle/>
          <a:p>
            <a:fld id="{D9E2CE01-5C73-4F5C-9212-E0F4E3B2C5B9}" type="datetimeFigureOut">
              <a:rPr lang="fr-FR" smtClean="0"/>
              <a:t>25/03/2025</a:t>
            </a:fld>
            <a:endParaRPr lang="fr-FR"/>
          </a:p>
        </p:txBody>
      </p:sp>
      <p:sp>
        <p:nvSpPr>
          <p:cNvPr id="6" name="Espace réservé du pied de page 5">
            <a:extLst>
              <a:ext uri="{FF2B5EF4-FFF2-40B4-BE49-F238E27FC236}">
                <a16:creationId xmlns:a16="http://schemas.microsoft.com/office/drawing/2014/main" id="{709A2E15-AF46-403F-B472-F05AF4D5D51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1EBB0A2-2072-49FC-B977-BA9024A57061}"/>
              </a:ext>
            </a:extLst>
          </p:cNvPr>
          <p:cNvSpPr>
            <a:spLocks noGrp="1"/>
          </p:cNvSpPr>
          <p:nvPr>
            <p:ph type="sldNum" sz="quarter" idx="12"/>
          </p:nvPr>
        </p:nvSpPr>
        <p:spPr/>
        <p:txBody>
          <a:bodyPr/>
          <a:lstStyle/>
          <a:p>
            <a:fld id="{DE448071-1BFE-44C6-84BB-70BBDD4E470B}" type="slidenum">
              <a:rPr lang="fr-FR" smtClean="0"/>
              <a:t>‹N°›</a:t>
            </a:fld>
            <a:endParaRPr lang="fr-FR"/>
          </a:p>
        </p:txBody>
      </p:sp>
    </p:spTree>
    <p:extLst>
      <p:ext uri="{BB962C8B-B14F-4D97-AF65-F5344CB8AC3E}">
        <p14:creationId xmlns:p14="http://schemas.microsoft.com/office/powerpoint/2010/main" val="190436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AC7D"/>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60A6E79-082F-4EAF-B72F-F0075E6C64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D358945-0CB1-493D-9BCC-3D9EA9BD3F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529B84-65C4-4424-98BE-BAD6B5255A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2CE01-5C73-4F5C-9212-E0F4E3B2C5B9}" type="datetimeFigureOut">
              <a:rPr lang="fr-FR" smtClean="0"/>
              <a:t>25/03/2025</a:t>
            </a:fld>
            <a:endParaRPr lang="fr-FR"/>
          </a:p>
        </p:txBody>
      </p:sp>
      <p:sp>
        <p:nvSpPr>
          <p:cNvPr id="5" name="Espace réservé du pied de page 4">
            <a:extLst>
              <a:ext uri="{FF2B5EF4-FFF2-40B4-BE49-F238E27FC236}">
                <a16:creationId xmlns:a16="http://schemas.microsoft.com/office/drawing/2014/main" id="{D6471DCA-D2CE-49A9-80B4-A35A82FD15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9898DE7-335A-46E7-8A50-A9DCA98753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48071-1BFE-44C6-84BB-70BBDD4E470B}" type="slidenum">
              <a:rPr lang="fr-FR" smtClean="0"/>
              <a:t>‹N°›</a:t>
            </a:fld>
            <a:endParaRPr lang="fr-FR"/>
          </a:p>
        </p:txBody>
      </p:sp>
    </p:spTree>
    <p:extLst>
      <p:ext uri="{BB962C8B-B14F-4D97-AF65-F5344CB8AC3E}">
        <p14:creationId xmlns:p14="http://schemas.microsoft.com/office/powerpoint/2010/main" val="906349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EDCA4C5-4F0A-4F30-850E-872F324DFF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6F19591-2225-443C-A435-A98AB7794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11600B-EFCE-4107-8F83-0B1A0546A0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3AE3B-86D1-4CF9-9CA8-E1C4EBD56F7C}" type="datetimeFigureOut">
              <a:rPr lang="fr-FR" smtClean="0"/>
              <a:t>25/03/2025</a:t>
            </a:fld>
            <a:endParaRPr lang="fr-FR"/>
          </a:p>
        </p:txBody>
      </p:sp>
      <p:sp>
        <p:nvSpPr>
          <p:cNvPr id="5" name="Espace réservé du pied de page 4">
            <a:extLst>
              <a:ext uri="{FF2B5EF4-FFF2-40B4-BE49-F238E27FC236}">
                <a16:creationId xmlns:a16="http://schemas.microsoft.com/office/drawing/2014/main" id="{17D5D182-D808-458A-9172-015CB479F0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69E2471-BCE8-4385-8396-22E5F42E0C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C7E42-A77B-4BC4-9CD7-1A108DFEFFB8}" type="slidenum">
              <a:rPr lang="fr-FR" smtClean="0"/>
              <a:t>‹N°›</a:t>
            </a:fld>
            <a:endParaRPr lang="fr-FR"/>
          </a:p>
        </p:txBody>
      </p:sp>
    </p:spTree>
    <p:extLst>
      <p:ext uri="{BB962C8B-B14F-4D97-AF65-F5344CB8AC3E}">
        <p14:creationId xmlns:p14="http://schemas.microsoft.com/office/powerpoint/2010/main" val="260668952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jp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6.png"/><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coop.tierslieux.net/glossaire/tiers-lieu/"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s://coop.tierslieux.net/glossaire/coopera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s://www.enfant-different.org/outils-de-sensibilisation/mallettes-valises-pedagogiques-difference/" TargetMode="External"/><Relationship Id="rId13" Type="http://schemas.openxmlformats.org/officeDocument/2006/relationships/hyperlink" Target="https://www.avh.asso.fr/fr/tout-savoir-sur-le-braille/apprendre-le-braille" TargetMode="External"/><Relationship Id="rId3" Type="http://schemas.openxmlformats.org/officeDocument/2006/relationships/image" Target="../media/image8.jpg"/><Relationship Id="rId7" Type="http://schemas.openxmlformats.org/officeDocument/2006/relationships/hyperlink" Target="https://www.hoptoys.fr/" TargetMode="External"/><Relationship Id="rId12" Type="http://schemas.openxmlformats.org/officeDocument/2006/relationships/hyperlink" Target="https://www.handilab.com/" TargetMode="External"/><Relationship Id="rId2" Type="http://schemas.openxmlformats.org/officeDocument/2006/relationships/notesSlide" Target="../notesSlides/notesSlide2.xm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handipeople.be/" TargetMode="External"/><Relationship Id="rId11" Type="http://schemas.openxmlformats.org/officeDocument/2006/relationships/hyperlink" Target="https://www.maif.fr/enseignants/solutions-educatives/recherche" TargetMode="External"/><Relationship Id="rId5" Type="http://schemas.openxmlformats.org/officeDocument/2006/relationships/hyperlink" Target="https://www.keski.fr/v2/" TargetMode="External"/><Relationship Id="rId15" Type="http://schemas.openxmlformats.org/officeDocument/2006/relationships/hyperlink" Target="https://ldqr.org/" TargetMode="External"/><Relationship Id="rId10" Type="http://schemas.openxmlformats.org/officeDocument/2006/relationships/hyperlink" Target="https://www.signesdesens.org/" TargetMode="External"/><Relationship Id="rId4" Type="http://schemas.openxmlformats.org/officeDocument/2006/relationships/image" Target="../media/image4.png"/><Relationship Id="rId9" Type="http://schemas.openxmlformats.org/officeDocument/2006/relationships/hyperlink" Target="https://lespetitscitoyens.com/" TargetMode="External"/><Relationship Id="rId14" Type="http://schemas.openxmlformats.org/officeDocument/2006/relationships/hyperlink" Target="https://www.isosaccessibilite.f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Espace réservé du contenu 2">
            <a:extLst>
              <a:ext uri="{FF2B5EF4-FFF2-40B4-BE49-F238E27FC236}">
                <a16:creationId xmlns:a16="http://schemas.microsoft.com/office/drawing/2014/main" id="{AD83B5DF-6590-4BC8-BBA1-A524F5D63691}"/>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453444" y="643466"/>
            <a:ext cx="9285112" cy="5571067"/>
          </a:xfrm>
          <a:prstGeom prst="rect">
            <a:avLst/>
          </a:prstGeom>
          <a:noFill/>
        </p:spPr>
      </p:pic>
      <p:sp>
        <p:nvSpPr>
          <p:cNvPr id="2" name="Titre 1">
            <a:extLst>
              <a:ext uri="{FF2B5EF4-FFF2-40B4-BE49-F238E27FC236}">
                <a16:creationId xmlns:a16="http://schemas.microsoft.com/office/drawing/2014/main" id="{5E00819D-FE90-ECD6-91C6-8CB3CD83BF7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fr-FR" dirty="0"/>
              <a:t>intro</a:t>
            </a:r>
          </a:p>
        </p:txBody>
      </p:sp>
      <p:sp>
        <p:nvSpPr>
          <p:cNvPr id="4" name="ZoneTexte 3">
            <a:extLst>
              <a:ext uri="{FF2B5EF4-FFF2-40B4-BE49-F238E27FC236}">
                <a16:creationId xmlns:a16="http://schemas.microsoft.com/office/drawing/2014/main" id="{8B924B87-6009-22A5-C682-832E1E19CD70}"/>
              </a:ext>
            </a:extLst>
          </p:cNvPr>
          <p:cNvSpPr txBox="1"/>
          <p:nvPr/>
        </p:nvSpPr>
        <p:spPr>
          <a:xfrm>
            <a:off x="2121049" y="5094422"/>
            <a:ext cx="7949901" cy="384721"/>
          </a:xfrm>
          <a:prstGeom prst="rect">
            <a:avLst/>
          </a:prstGeom>
          <a:noFill/>
        </p:spPr>
        <p:txBody>
          <a:bodyPr wrap="square" rtlCol="0">
            <a:spAutoFit/>
          </a:bodyPr>
          <a:lstStyle/>
          <a:p>
            <a:pPr algn="ctr"/>
            <a:r>
              <a:rPr lang="fr-FR" sz="1900" b="1" dirty="0">
                <a:latin typeface="Consolas" panose="020B0609020204030204" pitchFamily="49" charset="0"/>
              </a:rPr>
              <a:t>Un tiers-lieu qui bouscule les genres !</a:t>
            </a:r>
          </a:p>
        </p:txBody>
      </p:sp>
    </p:spTree>
    <p:extLst>
      <p:ext uri="{BB962C8B-B14F-4D97-AF65-F5344CB8AC3E}">
        <p14:creationId xmlns:p14="http://schemas.microsoft.com/office/powerpoint/2010/main" val="4210302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BCADDA-D42D-224A-6496-512BAE983A73}"/>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91E213-6810-A008-9F3A-30B6C634972A}"/>
              </a:ext>
            </a:extLst>
          </p:cNvPr>
          <p:cNvSpPr>
            <a:spLocks noGrp="1"/>
          </p:cNvSpPr>
          <p:nvPr>
            <p:ph type="title"/>
          </p:nvPr>
        </p:nvSpPr>
        <p:spPr>
          <a:xfrm>
            <a:off x="6513788" y="68267"/>
            <a:ext cx="4840010" cy="865852"/>
          </a:xfrm>
        </p:spPr>
        <p:txBody>
          <a:bodyPr vert="horz" lIns="91440" tIns="45720" rIns="91440" bIns="45720" rtlCol="0">
            <a:normAutofit/>
          </a:bodyPr>
          <a:lstStyle/>
          <a:p>
            <a:r>
              <a:rPr lang="fr-FR" b="1" dirty="0">
                <a:latin typeface="Consolas" panose="020B0609020204030204" pitchFamily="49" charset="0"/>
              </a:rPr>
              <a:t>Ma perspective</a:t>
            </a:r>
            <a:endParaRPr lang="en-US" dirty="0">
              <a:latin typeface="Consolas" panose="020B0609020204030204" pitchFamily="49" charset="0"/>
            </a:endParaRPr>
          </a:p>
        </p:txBody>
      </p:sp>
      <p:pic>
        <p:nvPicPr>
          <p:cNvPr id="4" name="Espace réservé du contenu 4" descr="Une image contenant table, alimentation, eau&#10;&#10;Description générée automatiquement">
            <a:extLst>
              <a:ext uri="{FF2B5EF4-FFF2-40B4-BE49-F238E27FC236}">
                <a16:creationId xmlns:a16="http://schemas.microsoft.com/office/drawing/2014/main" id="{B72213B3-860E-4149-2FB2-CBD157ADC790}"/>
              </a:ext>
            </a:extLst>
          </p:cNvPr>
          <p:cNvPicPr>
            <a:picLocks noChangeAspect="1"/>
          </p:cNvPicPr>
          <p:nvPr/>
        </p:nvPicPr>
        <p:blipFill rotWithShape="1">
          <a:blip r:embed="rId2">
            <a:extLst>
              <a:ext uri="{28A0092B-C50C-407E-A947-70E740481C1C}">
                <a14:useLocalDpi xmlns:a14="http://schemas.microsoft.com/office/drawing/2010/main" val="0"/>
              </a:ext>
            </a:extLst>
          </a:blip>
          <a:srcRect t="6631" r="-1" b="1404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1" name="Content Placeholder 20">
            <a:extLst>
              <a:ext uri="{FF2B5EF4-FFF2-40B4-BE49-F238E27FC236}">
                <a16:creationId xmlns:a16="http://schemas.microsoft.com/office/drawing/2014/main" id="{E58B3407-23B0-02C4-E60F-444D3B63D598}"/>
              </a:ext>
            </a:extLst>
          </p:cNvPr>
          <p:cNvSpPr>
            <a:spLocks noGrp="1"/>
          </p:cNvSpPr>
          <p:nvPr>
            <p:ph idx="1"/>
          </p:nvPr>
        </p:nvSpPr>
        <p:spPr>
          <a:xfrm>
            <a:off x="6513788" y="1000869"/>
            <a:ext cx="5513261" cy="5879241"/>
          </a:xfrm>
        </p:spPr>
        <p:txBody>
          <a:bodyPr>
            <a:noAutofit/>
          </a:bodyPr>
          <a:lstStyle/>
          <a:p>
            <a:pPr marL="0" indent="0">
              <a:buNone/>
            </a:pPr>
            <a:r>
              <a:rPr lang="fr-FR" sz="1400" kern="100" dirty="0">
                <a:effectLst/>
                <a:latin typeface="Consolas" panose="020B0609020204030204" pitchFamily="49" charset="0"/>
                <a:ea typeface="Aptos" panose="020B0004020202020204" pitchFamily="34" charset="0"/>
                <a:cs typeface="Consolas" panose="020B0609020204030204" pitchFamily="49" charset="0"/>
              </a:rPr>
              <a:t>Mon poste : Facilitateur du tiers-lieu</a:t>
            </a:r>
          </a:p>
          <a:p>
            <a:pPr marL="0" lvl="0" indent="0">
              <a:buNone/>
            </a:pPr>
            <a:r>
              <a:rPr lang="fr-FR" sz="1400" kern="100" dirty="0">
                <a:effectLst/>
                <a:latin typeface="Consolas" panose="020B0609020204030204" pitchFamily="49" charset="0"/>
                <a:ea typeface="Aptos" panose="020B0004020202020204" pitchFamily="34" charset="0"/>
                <a:cs typeface="Consolas" panose="020B0609020204030204" pitchFamily="49" charset="0"/>
              </a:rPr>
              <a:t> </a:t>
            </a:r>
          </a:p>
          <a:p>
            <a:pPr marL="0" indent="0">
              <a:buNone/>
            </a:pPr>
            <a:r>
              <a:rPr lang="fr-FR" sz="1400" kern="100" dirty="0">
                <a:effectLst/>
                <a:latin typeface="Consolas" panose="020B0609020204030204" pitchFamily="49" charset="0"/>
                <a:ea typeface="Aptos" panose="020B0004020202020204" pitchFamily="34" charset="0"/>
                <a:cs typeface="Consolas" panose="020B0609020204030204" pitchFamily="49" charset="0"/>
              </a:rPr>
              <a:t>Mes compétences</a:t>
            </a:r>
          </a:p>
          <a:p>
            <a:pPr marL="342900" lvl="0" indent="-342900">
              <a:buFont typeface="Symbol" pitchFamily="2" charset="2"/>
              <a:buChar char=""/>
            </a:pPr>
            <a:r>
              <a:rPr lang="fr-FR" sz="1400" kern="100" dirty="0">
                <a:effectLst/>
                <a:latin typeface="Consolas" panose="020B0609020204030204" pitchFamily="49" charset="0"/>
                <a:ea typeface="Aptos" panose="020B0004020202020204" pitchFamily="34" charset="0"/>
                <a:cs typeface="Consolas" panose="020B0609020204030204" pitchFamily="49" charset="0"/>
              </a:rPr>
              <a:t>Gestion de projet</a:t>
            </a:r>
          </a:p>
          <a:p>
            <a:pPr marL="342900" lvl="0" indent="-342900">
              <a:buFont typeface="Symbol" pitchFamily="2" charset="2"/>
              <a:buChar char=""/>
            </a:pPr>
            <a:r>
              <a:rPr lang="fr-FR" sz="1400" kern="100" dirty="0">
                <a:effectLst/>
                <a:latin typeface="Consolas" panose="020B0609020204030204" pitchFamily="49" charset="0"/>
                <a:ea typeface="Aptos" panose="020B0004020202020204" pitchFamily="34" charset="0"/>
                <a:cs typeface="Consolas" panose="020B0609020204030204" pitchFamily="49" charset="0"/>
              </a:rPr>
              <a:t>Connaissance en adaptation SME – </a:t>
            </a:r>
            <a:r>
              <a:rPr lang="fr-FR" sz="1400" kern="100" dirty="0">
                <a:latin typeface="Consolas" panose="020B0609020204030204" pitchFamily="49" charset="0"/>
                <a:ea typeface="Aptos" panose="020B0004020202020204" pitchFamily="34" charset="0"/>
                <a:cs typeface="Consolas" panose="020B0609020204030204" pitchFamily="49" charset="0"/>
              </a:rPr>
              <a:t>notion</a:t>
            </a:r>
            <a:r>
              <a:rPr lang="fr-FR" sz="1400" kern="100" dirty="0">
                <a:effectLst/>
                <a:latin typeface="Consolas" panose="020B0609020204030204" pitchFamily="49" charset="0"/>
                <a:ea typeface="Aptos" panose="020B0004020202020204" pitchFamily="34" charset="0"/>
                <a:cs typeface="Consolas" panose="020B0609020204030204" pitchFamily="49" charset="0"/>
              </a:rPr>
              <a:t>s dans la mise en accessibilité</a:t>
            </a:r>
          </a:p>
          <a:p>
            <a:pPr marL="342900" lvl="0" indent="-342900">
              <a:buFont typeface="Symbol" pitchFamily="2" charset="2"/>
              <a:buChar char=""/>
            </a:pPr>
            <a:endParaRPr lang="fr-FR" sz="1400" kern="100" dirty="0">
              <a:effectLst/>
              <a:latin typeface="Consolas" panose="020B0609020204030204" pitchFamily="49" charset="0"/>
              <a:ea typeface="Aptos" panose="020B0004020202020204" pitchFamily="34" charset="0"/>
              <a:cs typeface="Consolas" panose="020B0609020204030204" pitchFamily="49" charset="0"/>
            </a:endParaRPr>
          </a:p>
          <a:p>
            <a:pPr marL="0" indent="0">
              <a:buNone/>
            </a:pPr>
            <a:r>
              <a:rPr lang="fr-FR" sz="1400" kern="100" dirty="0">
                <a:effectLst/>
                <a:latin typeface="Consolas" panose="020B0609020204030204" pitchFamily="49" charset="0"/>
                <a:ea typeface="Aptos" panose="020B0004020202020204" pitchFamily="34" charset="0"/>
                <a:cs typeface="Consolas" panose="020B0609020204030204" pitchFamily="49" charset="0"/>
              </a:rPr>
              <a:t>Mes soft </a:t>
            </a:r>
            <a:r>
              <a:rPr lang="fr-FR" sz="1400" kern="100" dirty="0" err="1">
                <a:effectLst/>
                <a:latin typeface="Consolas" panose="020B0609020204030204" pitchFamily="49" charset="0"/>
                <a:ea typeface="Aptos" panose="020B0004020202020204" pitchFamily="34" charset="0"/>
                <a:cs typeface="Consolas" panose="020B0609020204030204" pitchFamily="49" charset="0"/>
              </a:rPr>
              <a:t>skills</a:t>
            </a:r>
            <a:endParaRPr lang="fr-FR" sz="1400" kern="100" dirty="0">
              <a:effectLst/>
              <a:latin typeface="Consolas" panose="020B0609020204030204" pitchFamily="49" charset="0"/>
              <a:ea typeface="Aptos" panose="020B0004020202020204" pitchFamily="34" charset="0"/>
              <a:cs typeface="Consolas" panose="020B0609020204030204" pitchFamily="49" charset="0"/>
            </a:endParaRPr>
          </a:p>
          <a:p>
            <a:pPr marL="342900" lvl="0" indent="-342900">
              <a:buFont typeface="Symbol" pitchFamily="2" charset="2"/>
              <a:buChar char=""/>
            </a:pPr>
            <a:r>
              <a:rPr lang="fr-FR" sz="1400" kern="100" dirty="0">
                <a:effectLst/>
                <a:latin typeface="Consolas" panose="020B0609020204030204" pitchFamily="49" charset="0"/>
                <a:ea typeface="Aptos" panose="020B0004020202020204" pitchFamily="34" charset="0"/>
                <a:cs typeface="Consolas" panose="020B0609020204030204" pitchFamily="49" charset="0"/>
              </a:rPr>
              <a:t>Fédératrice</a:t>
            </a:r>
          </a:p>
          <a:p>
            <a:pPr marL="342900" lvl="0" indent="-342900">
              <a:buFont typeface="Symbol" pitchFamily="2" charset="2"/>
              <a:buChar char=""/>
            </a:pPr>
            <a:r>
              <a:rPr lang="fr-FR" sz="1400" kern="100" dirty="0">
                <a:effectLst/>
                <a:latin typeface="Consolas" panose="020B0609020204030204" pitchFamily="49" charset="0"/>
                <a:ea typeface="Aptos" panose="020B0004020202020204" pitchFamily="34" charset="0"/>
                <a:cs typeface="Consolas" panose="020B0609020204030204" pitchFamily="49" charset="0"/>
              </a:rPr>
              <a:t>Engagée</a:t>
            </a:r>
          </a:p>
          <a:p>
            <a:pPr marL="342900" lvl="0" indent="-342900">
              <a:buFont typeface="Symbol" pitchFamily="2" charset="2"/>
              <a:buChar char=""/>
            </a:pPr>
            <a:r>
              <a:rPr lang="fr-FR" sz="1400" kern="100" dirty="0">
                <a:effectLst/>
                <a:latin typeface="Consolas" panose="020B0609020204030204" pitchFamily="49" charset="0"/>
                <a:ea typeface="Aptos" panose="020B0004020202020204" pitchFamily="34" charset="0"/>
                <a:cs typeface="Consolas" panose="020B0609020204030204" pitchFamily="49" charset="0"/>
              </a:rPr>
              <a:t>Dynamique</a:t>
            </a:r>
          </a:p>
          <a:p>
            <a:pPr marL="342900" lvl="0" indent="-342900">
              <a:buFont typeface="Symbol" pitchFamily="2" charset="2"/>
              <a:buChar char=""/>
            </a:pPr>
            <a:r>
              <a:rPr lang="fr-FR" sz="1400" kern="100" dirty="0">
                <a:effectLst/>
                <a:latin typeface="Consolas" panose="020B0609020204030204" pitchFamily="49" charset="0"/>
                <a:ea typeface="Aptos" panose="020B0004020202020204" pitchFamily="34" charset="0"/>
                <a:cs typeface="Consolas" panose="020B0609020204030204" pitchFamily="49" charset="0"/>
              </a:rPr>
              <a:t>Empathique</a:t>
            </a:r>
          </a:p>
          <a:p>
            <a:pPr marL="342900" lvl="0" indent="-342900">
              <a:buFont typeface="Symbol" pitchFamily="2" charset="2"/>
              <a:buChar char=""/>
            </a:pPr>
            <a:r>
              <a:rPr lang="fr-FR" sz="1400" kern="100" dirty="0">
                <a:effectLst/>
                <a:latin typeface="Consolas" panose="020B0609020204030204" pitchFamily="49" charset="0"/>
                <a:ea typeface="Aptos" panose="020B0004020202020204" pitchFamily="34" charset="0"/>
                <a:cs typeface="Consolas" panose="020B0609020204030204" pitchFamily="49" charset="0"/>
              </a:rPr>
              <a:t>Créative</a:t>
            </a:r>
          </a:p>
          <a:p>
            <a:pPr marL="342900" lvl="0" indent="-342900">
              <a:buFont typeface="Symbol" pitchFamily="2" charset="2"/>
              <a:buChar char=""/>
            </a:pPr>
            <a:r>
              <a:rPr lang="fr-FR" sz="1400" kern="100" dirty="0">
                <a:effectLst/>
                <a:latin typeface="Consolas" panose="020B0609020204030204" pitchFamily="49" charset="0"/>
                <a:ea typeface="Aptos" panose="020B0004020202020204" pitchFamily="34" charset="0"/>
                <a:cs typeface="Consolas" panose="020B0609020204030204" pitchFamily="49" charset="0"/>
              </a:rPr>
              <a:t>Polyvalence</a:t>
            </a:r>
          </a:p>
          <a:p>
            <a:pPr marL="342900" lvl="0" indent="-342900">
              <a:buFont typeface="Symbol" pitchFamily="2" charset="2"/>
              <a:buChar char=""/>
            </a:pPr>
            <a:endParaRPr lang="fr-FR" sz="1400" kern="100" dirty="0">
              <a:latin typeface="Consolas" panose="020B0609020204030204" pitchFamily="49" charset="0"/>
              <a:ea typeface="Aptos" panose="020B0004020202020204" pitchFamily="34" charset="0"/>
              <a:cs typeface="Consolas" panose="020B0609020204030204" pitchFamily="49" charset="0"/>
            </a:endParaRPr>
          </a:p>
          <a:p>
            <a:pPr marL="0" indent="0">
              <a:buNone/>
            </a:pPr>
            <a:r>
              <a:rPr lang="fr-FR" sz="1400" kern="100" dirty="0">
                <a:solidFill>
                  <a:srgbClr val="000000"/>
                </a:solidFill>
                <a:effectLst/>
                <a:latin typeface="Consolas" panose="020B0609020204030204" pitchFamily="49" charset="0"/>
                <a:ea typeface="Aptos" panose="020B0004020202020204" pitchFamily="34" charset="0"/>
                <a:cs typeface="Consolas" panose="020B0609020204030204" pitchFamily="49" charset="0"/>
              </a:rPr>
              <a:t>Mes collaborateurs / stagiaires</a:t>
            </a:r>
            <a:endParaRPr lang="fr-FR" sz="1400" kern="100" dirty="0">
              <a:effectLst/>
              <a:latin typeface="Consolas" panose="020B0609020204030204" pitchFamily="49" charset="0"/>
              <a:ea typeface="Aptos" panose="020B0004020202020204" pitchFamily="34" charset="0"/>
              <a:cs typeface="Consolas" panose="020B0609020204030204" pitchFamily="49" charset="0"/>
            </a:endParaRPr>
          </a:p>
          <a:p>
            <a:pPr marL="342900" lvl="0" indent="-342900">
              <a:buFont typeface="Symbol" pitchFamily="2" charset="2"/>
              <a:buChar char=""/>
            </a:pPr>
            <a:r>
              <a:rPr lang="fr-FR" sz="1400" kern="100" dirty="0">
                <a:effectLst/>
                <a:latin typeface="Consolas" panose="020B0609020204030204" pitchFamily="49" charset="0"/>
                <a:ea typeface="Aptos" panose="020B0004020202020204" pitchFamily="34" charset="0"/>
                <a:cs typeface="Consolas" panose="020B0609020204030204" pitchFamily="49" charset="0"/>
              </a:rPr>
              <a:t>Jeunes ayant suivi un cursus d’approfondissement BAFA « enfants en situation de handicap » ou « profil atypique » - étudiants en cursus spécialisés</a:t>
            </a:r>
          </a:p>
          <a:p>
            <a:pPr marL="0" lvl="0" indent="0">
              <a:buNone/>
            </a:pPr>
            <a:endParaRPr lang="fr-FR" sz="1400" kern="100" dirty="0">
              <a:effectLst/>
              <a:latin typeface="Consolas" panose="020B0609020204030204" pitchFamily="49" charset="0"/>
              <a:ea typeface="Aptos" panose="020B0004020202020204" pitchFamily="34" charset="0"/>
              <a:cs typeface="Consolas" panose="020B0609020204030204" pitchFamily="49" charset="0"/>
            </a:endParaRPr>
          </a:p>
        </p:txBody>
      </p:sp>
    </p:spTree>
    <p:extLst>
      <p:ext uri="{BB962C8B-B14F-4D97-AF65-F5344CB8AC3E}">
        <p14:creationId xmlns:p14="http://schemas.microsoft.com/office/powerpoint/2010/main" val="122891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5A02EBA-1D25-48EE-A29A-C2C0C0C6952E}"/>
              </a:ext>
            </a:extLst>
          </p:cNvPr>
          <p:cNvPicPr>
            <a:picLocks noChangeAspect="1"/>
          </p:cNvPicPr>
          <p:nvPr/>
        </p:nvPicPr>
        <p:blipFill rotWithShape="1">
          <a:blip r:embed="rId2">
            <a:extLst>
              <a:ext uri="{28A0092B-C50C-407E-A947-70E740481C1C}">
                <a14:useLocalDpi xmlns:a14="http://schemas.microsoft.com/office/drawing/2010/main" val="0"/>
              </a:ext>
            </a:extLst>
          </a:blip>
          <a:srcRect t="9201" r="-2" b="-2"/>
          <a:stretch/>
        </p:blipFill>
        <p:spPr>
          <a:xfrm>
            <a:off x="4639056" y="10"/>
            <a:ext cx="7552944" cy="6857990"/>
          </a:xfrm>
          <a:prstGeom prst="rect">
            <a:avLst/>
          </a:prstGeom>
          <a:effectLst/>
        </p:spPr>
      </p:pic>
      <p:sp>
        <p:nvSpPr>
          <p:cNvPr id="15" name="ZoneTexte 14">
            <a:extLst>
              <a:ext uri="{FF2B5EF4-FFF2-40B4-BE49-F238E27FC236}">
                <a16:creationId xmlns:a16="http://schemas.microsoft.com/office/drawing/2014/main" id="{7DDF9F85-C76C-4AF1-9C57-B4629904D202}"/>
              </a:ext>
            </a:extLst>
          </p:cNvPr>
          <p:cNvSpPr txBox="1"/>
          <p:nvPr/>
        </p:nvSpPr>
        <p:spPr>
          <a:xfrm>
            <a:off x="8980740" y="2042881"/>
            <a:ext cx="3204180" cy="276999"/>
          </a:xfrm>
          <a:prstGeom prst="rect">
            <a:avLst/>
          </a:prstGeom>
          <a:noFill/>
        </p:spPr>
        <p:txBody>
          <a:bodyPr wrap="square" rtlCol="0">
            <a:spAutoFit/>
          </a:bodyPr>
          <a:lstStyle/>
          <a:p>
            <a:r>
              <a:rPr lang="fr-FR" sz="1200" b="1" dirty="0">
                <a:solidFill>
                  <a:srgbClr val="207A85"/>
                </a:solidFill>
                <a:latin typeface="Consolas" panose="020B0609020204030204" pitchFamily="49" charset="0"/>
              </a:rPr>
              <a:t>« R</a:t>
            </a:r>
            <a:r>
              <a:rPr lang="en-US" sz="1200" b="1" dirty="0">
                <a:solidFill>
                  <a:srgbClr val="207A85"/>
                </a:solidFill>
                <a:latin typeface="Consolas" panose="020B0609020204030204" pitchFamily="49" charset="0"/>
              </a:rPr>
              <a:t>Ê</a:t>
            </a:r>
            <a:r>
              <a:rPr lang="fr-FR" sz="1200" b="1" dirty="0">
                <a:solidFill>
                  <a:srgbClr val="207A85"/>
                </a:solidFill>
                <a:latin typeface="Consolas" panose="020B0609020204030204" pitchFamily="49" charset="0"/>
              </a:rPr>
              <a:t>VER </a:t>
            </a:r>
            <a:r>
              <a:rPr lang="fr-FR" sz="1200" dirty="0">
                <a:solidFill>
                  <a:srgbClr val="71CC32"/>
                </a:solidFill>
                <a:latin typeface="Consolas" panose="020B0609020204030204" pitchFamily="49" charset="0"/>
              </a:rPr>
              <a:t>sa vie et </a:t>
            </a:r>
            <a:r>
              <a:rPr lang="fr-FR" sz="1200" b="1" dirty="0">
                <a:solidFill>
                  <a:srgbClr val="207A85"/>
                </a:solidFill>
                <a:latin typeface="Consolas" panose="020B0609020204030204" pitchFamily="49" charset="0"/>
              </a:rPr>
              <a:t>VIVRE</a:t>
            </a:r>
            <a:r>
              <a:rPr lang="fr-FR" sz="1200" b="1" dirty="0">
                <a:solidFill>
                  <a:srgbClr val="CB8CB0"/>
                </a:solidFill>
                <a:latin typeface="Consolas" panose="020B0609020204030204" pitchFamily="49" charset="0"/>
              </a:rPr>
              <a:t> </a:t>
            </a:r>
            <a:r>
              <a:rPr lang="fr-FR" sz="1200" dirty="0">
                <a:solidFill>
                  <a:srgbClr val="71CC32"/>
                </a:solidFill>
                <a:latin typeface="Consolas" panose="020B0609020204030204" pitchFamily="49" charset="0"/>
              </a:rPr>
              <a:t>ses rêves</a:t>
            </a:r>
            <a:r>
              <a:rPr lang="fr-FR" sz="1200" b="1" dirty="0">
                <a:solidFill>
                  <a:srgbClr val="567124"/>
                </a:solidFill>
                <a:latin typeface="Consolas" panose="020B0609020204030204" pitchFamily="49" charset="0"/>
              </a:rPr>
              <a:t> </a:t>
            </a:r>
            <a:r>
              <a:rPr lang="fr-FR" sz="1200" b="1" dirty="0">
                <a:solidFill>
                  <a:srgbClr val="207A85"/>
                </a:solidFill>
                <a:latin typeface="Consolas" panose="020B0609020204030204" pitchFamily="49" charset="0"/>
              </a:rPr>
              <a:t>»</a:t>
            </a:r>
          </a:p>
        </p:txBody>
      </p:sp>
      <p:sp>
        <p:nvSpPr>
          <p:cNvPr id="16" name="Rectangle 15">
            <a:extLst>
              <a:ext uri="{FF2B5EF4-FFF2-40B4-BE49-F238E27FC236}">
                <a16:creationId xmlns:a16="http://schemas.microsoft.com/office/drawing/2014/main" id="{98F1D5FB-E4CB-43AD-8174-E6978F7AAAB0}"/>
              </a:ext>
            </a:extLst>
          </p:cNvPr>
          <p:cNvSpPr/>
          <p:nvPr/>
        </p:nvSpPr>
        <p:spPr>
          <a:xfrm>
            <a:off x="9154776" y="2280451"/>
            <a:ext cx="2884824" cy="1231106"/>
          </a:xfrm>
          <a:prstGeom prst="rect">
            <a:avLst/>
          </a:prstGeom>
        </p:spPr>
        <p:txBody>
          <a:bodyPr wrap="square">
            <a:spAutoFit/>
          </a:bodyPr>
          <a:lstStyle/>
          <a:p>
            <a:pPr>
              <a:lnSpc>
                <a:spcPct val="90000"/>
              </a:lnSpc>
              <a:spcAft>
                <a:spcPts val="600"/>
              </a:spcAft>
            </a:pPr>
            <a:r>
              <a:rPr lang="fr-FR" sz="1200" b="1" dirty="0">
                <a:solidFill>
                  <a:srgbClr val="207A85"/>
                </a:solidFill>
                <a:latin typeface="Consolas" panose="020B0609020204030204" pitchFamily="49" charset="0"/>
              </a:rPr>
              <a:t>« </a:t>
            </a:r>
            <a:r>
              <a:rPr lang="en-US" sz="1200" b="1" dirty="0" err="1">
                <a:solidFill>
                  <a:srgbClr val="207A85"/>
                </a:solidFill>
                <a:latin typeface="Consolas" panose="020B0609020204030204" pitchFamily="49" charset="0"/>
              </a:rPr>
              <a:t>R</a:t>
            </a:r>
            <a:r>
              <a:rPr lang="en-US" sz="1200" dirty="0" err="1">
                <a:solidFill>
                  <a:srgbClr val="71CC32"/>
                </a:solidFill>
                <a:latin typeface="Consolas" panose="020B0609020204030204" pitchFamily="49" charset="0"/>
              </a:rPr>
              <a:t>ire</a:t>
            </a:r>
            <a:r>
              <a:rPr lang="en-US" sz="1200" dirty="0">
                <a:solidFill>
                  <a:srgbClr val="71CC32"/>
                </a:solidFill>
                <a:latin typeface="Consolas" panose="020B0609020204030204" pitchFamily="49" charset="0"/>
              </a:rPr>
              <a:t>, </a:t>
            </a:r>
            <a:r>
              <a:rPr lang="en-US" sz="1200" dirty="0" err="1">
                <a:solidFill>
                  <a:srgbClr val="71CC32"/>
                </a:solidFill>
                <a:latin typeface="Consolas" panose="020B0609020204030204" pitchFamily="49" charset="0"/>
              </a:rPr>
              <a:t>respirer</a:t>
            </a:r>
            <a:r>
              <a:rPr lang="en-US" sz="1200" dirty="0">
                <a:solidFill>
                  <a:srgbClr val="71CC32"/>
                </a:solidFill>
                <a:latin typeface="Consolas" panose="020B0609020204030204" pitchFamily="49" charset="0"/>
              </a:rPr>
              <a:t>, </a:t>
            </a:r>
            <a:r>
              <a:rPr lang="en-US" sz="1200" dirty="0" err="1">
                <a:solidFill>
                  <a:srgbClr val="71CC32"/>
                </a:solidFill>
                <a:latin typeface="Consolas" panose="020B0609020204030204" pitchFamily="49" charset="0"/>
              </a:rPr>
              <a:t>partager</a:t>
            </a:r>
            <a:r>
              <a:rPr lang="en-US" sz="1200" dirty="0">
                <a:solidFill>
                  <a:srgbClr val="207A85"/>
                </a:solidFill>
                <a:latin typeface="Consolas" panose="020B0609020204030204" pitchFamily="49" charset="0"/>
              </a:rPr>
              <a:t>,</a:t>
            </a:r>
          </a:p>
          <a:p>
            <a:pPr>
              <a:lnSpc>
                <a:spcPct val="90000"/>
              </a:lnSpc>
              <a:spcAft>
                <a:spcPts val="600"/>
              </a:spcAft>
            </a:pPr>
            <a:r>
              <a:rPr lang="en-US" sz="1200" dirty="0">
                <a:solidFill>
                  <a:srgbClr val="567124"/>
                </a:solidFill>
                <a:latin typeface="Consolas" panose="020B0609020204030204" pitchFamily="49" charset="0"/>
              </a:rPr>
              <a:t>  </a:t>
            </a:r>
            <a:r>
              <a:rPr lang="en-US" sz="1200" b="1" dirty="0" err="1">
                <a:solidFill>
                  <a:srgbClr val="207A85"/>
                </a:solidFill>
                <a:latin typeface="Consolas" panose="020B0609020204030204" pitchFamily="49" charset="0"/>
              </a:rPr>
              <a:t>Ê</a:t>
            </a:r>
            <a:r>
              <a:rPr lang="en-US" sz="1200" dirty="0" err="1">
                <a:solidFill>
                  <a:srgbClr val="71CC32"/>
                </a:solidFill>
                <a:latin typeface="Consolas" panose="020B0609020204030204" pitchFamily="49" charset="0"/>
              </a:rPr>
              <a:t>tre</a:t>
            </a:r>
            <a:r>
              <a:rPr lang="en-US" sz="1200" dirty="0">
                <a:solidFill>
                  <a:srgbClr val="71CC32"/>
                </a:solidFill>
                <a:latin typeface="Consolas" panose="020B0609020204030204" pitchFamily="49" charset="0"/>
              </a:rPr>
              <a:t> </a:t>
            </a:r>
            <a:r>
              <a:rPr lang="en-US" sz="1200" dirty="0" err="1">
                <a:solidFill>
                  <a:srgbClr val="71CC32"/>
                </a:solidFill>
                <a:latin typeface="Consolas" panose="020B0609020204030204" pitchFamily="49" charset="0"/>
              </a:rPr>
              <a:t>en</a:t>
            </a:r>
            <a:r>
              <a:rPr lang="en-US" sz="1200" dirty="0">
                <a:solidFill>
                  <a:srgbClr val="71CC32"/>
                </a:solidFill>
                <a:latin typeface="Consolas" panose="020B0609020204030204" pitchFamily="49" charset="0"/>
              </a:rPr>
              <a:t> </a:t>
            </a:r>
            <a:r>
              <a:rPr lang="en-US" sz="1200" dirty="0" err="1">
                <a:solidFill>
                  <a:srgbClr val="71CC32"/>
                </a:solidFill>
                <a:latin typeface="Consolas" panose="020B0609020204030204" pitchFamily="49" charset="0"/>
              </a:rPr>
              <a:t>mouvement</a:t>
            </a:r>
            <a:r>
              <a:rPr lang="en-US" sz="1200" dirty="0">
                <a:solidFill>
                  <a:srgbClr val="71CC32"/>
                </a:solidFill>
                <a:latin typeface="Consolas" panose="020B0609020204030204" pitchFamily="49" charset="0"/>
              </a:rPr>
              <a:t>, </a:t>
            </a:r>
            <a:r>
              <a:rPr lang="en-US" sz="1200" dirty="0" err="1">
                <a:solidFill>
                  <a:srgbClr val="71CC32"/>
                </a:solidFill>
                <a:latin typeface="Consolas" panose="020B0609020204030204" pitchFamily="49" charset="0"/>
              </a:rPr>
              <a:t>écouter</a:t>
            </a:r>
            <a:r>
              <a:rPr lang="en-US" sz="1200" dirty="0">
                <a:solidFill>
                  <a:srgbClr val="207A85"/>
                </a:solidFill>
                <a:latin typeface="Consolas" panose="020B0609020204030204" pitchFamily="49" charset="0"/>
              </a:rPr>
              <a:t>,</a:t>
            </a:r>
          </a:p>
          <a:p>
            <a:pPr>
              <a:lnSpc>
                <a:spcPct val="90000"/>
              </a:lnSpc>
              <a:spcAft>
                <a:spcPts val="600"/>
              </a:spcAft>
            </a:pPr>
            <a:r>
              <a:rPr lang="en-US" sz="1200" dirty="0">
                <a:solidFill>
                  <a:srgbClr val="567124"/>
                </a:solidFill>
                <a:latin typeface="Consolas" panose="020B0609020204030204" pitchFamily="49" charset="0"/>
              </a:rPr>
              <a:t>  </a:t>
            </a:r>
            <a:r>
              <a:rPr lang="en-US" sz="1200" b="1" dirty="0">
                <a:solidFill>
                  <a:srgbClr val="207A85"/>
                </a:solidFill>
                <a:latin typeface="Consolas" panose="020B0609020204030204" pitchFamily="49" charset="0"/>
              </a:rPr>
              <a:t>VIVRE</a:t>
            </a:r>
            <a:r>
              <a:rPr lang="en-US" sz="1200" dirty="0">
                <a:solidFill>
                  <a:srgbClr val="71CC32"/>
                </a:solidFill>
                <a:latin typeface="Consolas" panose="020B0609020204030204" pitchFamily="49" charset="0"/>
              </a:rPr>
              <a:t>, manger, (se) </a:t>
            </a:r>
            <a:r>
              <a:rPr lang="en-US" sz="1200" dirty="0" err="1">
                <a:solidFill>
                  <a:srgbClr val="71CC32"/>
                </a:solidFill>
                <a:latin typeface="Consolas" panose="020B0609020204030204" pitchFamily="49" charset="0"/>
              </a:rPr>
              <a:t>cultiver</a:t>
            </a:r>
            <a:r>
              <a:rPr lang="en-US" sz="1200" dirty="0">
                <a:solidFill>
                  <a:srgbClr val="207A85"/>
                </a:solidFill>
                <a:latin typeface="Consolas" panose="020B0609020204030204" pitchFamily="49" charset="0"/>
              </a:rPr>
              <a:t>,</a:t>
            </a:r>
          </a:p>
          <a:p>
            <a:pPr>
              <a:lnSpc>
                <a:spcPct val="90000"/>
              </a:lnSpc>
              <a:spcAft>
                <a:spcPts val="600"/>
              </a:spcAft>
            </a:pPr>
            <a:r>
              <a:rPr lang="en-US" sz="1200" dirty="0">
                <a:solidFill>
                  <a:srgbClr val="567124"/>
                </a:solidFill>
                <a:latin typeface="Consolas" panose="020B0609020204030204" pitchFamily="49" charset="0"/>
              </a:rPr>
              <a:t>  </a:t>
            </a:r>
            <a:r>
              <a:rPr lang="en-US" sz="1200" b="1" dirty="0" err="1">
                <a:solidFill>
                  <a:srgbClr val="207A85"/>
                </a:solidFill>
                <a:latin typeface="Consolas" panose="020B0609020204030204" pitchFamily="49" charset="0"/>
              </a:rPr>
              <a:t>E</a:t>
            </a:r>
            <a:r>
              <a:rPr lang="en-US" sz="1200" dirty="0" err="1">
                <a:solidFill>
                  <a:srgbClr val="71CC32"/>
                </a:solidFill>
                <a:latin typeface="Consolas" panose="020B0609020204030204" pitchFamily="49" charset="0"/>
              </a:rPr>
              <a:t>tonner</a:t>
            </a:r>
            <a:r>
              <a:rPr lang="en-US" sz="1200" dirty="0">
                <a:solidFill>
                  <a:srgbClr val="71CC32"/>
                </a:solidFill>
                <a:latin typeface="Consolas" panose="020B0609020204030204" pitchFamily="49" charset="0"/>
              </a:rPr>
              <a:t>, </a:t>
            </a:r>
            <a:r>
              <a:rPr lang="en-US" sz="1200" dirty="0" err="1">
                <a:solidFill>
                  <a:srgbClr val="71CC32"/>
                </a:solidFill>
                <a:latin typeface="Consolas" panose="020B0609020204030204" pitchFamily="49" charset="0"/>
              </a:rPr>
              <a:t>ressentir</a:t>
            </a:r>
            <a:r>
              <a:rPr lang="en-US" sz="1200" dirty="0">
                <a:solidFill>
                  <a:srgbClr val="71CC32"/>
                </a:solidFill>
                <a:latin typeface="Consolas" panose="020B0609020204030204" pitchFamily="49" charset="0"/>
              </a:rPr>
              <a:t>, aimer</a:t>
            </a:r>
            <a:r>
              <a:rPr lang="en-US" sz="1200" dirty="0">
                <a:solidFill>
                  <a:srgbClr val="207A85"/>
                </a:solidFill>
                <a:latin typeface="Consolas" panose="020B0609020204030204" pitchFamily="49" charset="0"/>
              </a:rPr>
              <a:t>,</a:t>
            </a:r>
          </a:p>
          <a:p>
            <a:pPr>
              <a:lnSpc>
                <a:spcPct val="90000"/>
              </a:lnSpc>
              <a:spcAft>
                <a:spcPts val="600"/>
              </a:spcAft>
            </a:pPr>
            <a:r>
              <a:rPr lang="en-US" sz="1200" dirty="0">
                <a:solidFill>
                  <a:srgbClr val="567124"/>
                </a:solidFill>
                <a:latin typeface="Consolas" panose="020B0609020204030204" pitchFamily="49" charset="0"/>
              </a:rPr>
              <a:t>  </a:t>
            </a:r>
            <a:r>
              <a:rPr lang="en-US" sz="1200" b="1" dirty="0" err="1">
                <a:solidFill>
                  <a:srgbClr val="207A85"/>
                </a:solidFill>
                <a:latin typeface="Consolas" panose="020B0609020204030204" pitchFamily="49" charset="0"/>
              </a:rPr>
              <a:t>R</a:t>
            </a:r>
            <a:r>
              <a:rPr lang="en-US" sz="1200" dirty="0" err="1">
                <a:solidFill>
                  <a:srgbClr val="71CC32"/>
                </a:solidFill>
                <a:latin typeface="Consolas" panose="020B0609020204030204" pitchFamily="49" charset="0"/>
              </a:rPr>
              <a:t>egarder</a:t>
            </a:r>
            <a:r>
              <a:rPr lang="en-US" sz="1200" dirty="0">
                <a:solidFill>
                  <a:srgbClr val="71CC32"/>
                </a:solidFill>
                <a:latin typeface="Consolas" panose="020B0609020204030204" pitchFamily="49" charset="0"/>
              </a:rPr>
              <a:t>, </a:t>
            </a:r>
            <a:r>
              <a:rPr lang="en-US" sz="1200" dirty="0" err="1">
                <a:solidFill>
                  <a:srgbClr val="71CC32"/>
                </a:solidFill>
                <a:latin typeface="Consolas" panose="020B0609020204030204" pitchFamily="49" charset="0"/>
              </a:rPr>
              <a:t>méditer</a:t>
            </a:r>
            <a:r>
              <a:rPr lang="en-US" sz="1200" dirty="0">
                <a:solidFill>
                  <a:srgbClr val="71CC32"/>
                </a:solidFill>
                <a:latin typeface="Consolas" panose="020B0609020204030204" pitchFamily="49" charset="0"/>
              </a:rPr>
              <a:t>, </a:t>
            </a:r>
            <a:r>
              <a:rPr lang="en-US" sz="1200" dirty="0" err="1">
                <a:solidFill>
                  <a:srgbClr val="71CC32"/>
                </a:solidFill>
                <a:latin typeface="Consolas" panose="020B0609020204030204" pitchFamily="49" charset="0"/>
              </a:rPr>
              <a:t>créer</a:t>
            </a:r>
            <a:r>
              <a:rPr lang="en-US" sz="1200" dirty="0">
                <a:solidFill>
                  <a:srgbClr val="71CC32"/>
                </a:solidFill>
                <a:latin typeface="Consolas" panose="020B0609020204030204" pitchFamily="49" charset="0"/>
              </a:rPr>
              <a:t> </a:t>
            </a:r>
            <a:r>
              <a:rPr lang="fr-FR" sz="1200" b="1" dirty="0">
                <a:solidFill>
                  <a:srgbClr val="207A85"/>
                </a:solidFill>
                <a:latin typeface="Consolas" panose="020B0609020204030204" pitchFamily="49" charset="0"/>
              </a:rPr>
              <a:t>»</a:t>
            </a:r>
            <a:endParaRPr lang="en-US" sz="1200" b="1" dirty="0">
              <a:solidFill>
                <a:srgbClr val="207A85"/>
              </a:solidFill>
              <a:latin typeface="Consolas" panose="020B0609020204030204" pitchFamily="49" charset="0"/>
            </a:endParaRPr>
          </a:p>
        </p:txBody>
      </p:sp>
      <p:sp>
        <p:nvSpPr>
          <p:cNvPr id="21" name="ZoneTexte 20">
            <a:extLst>
              <a:ext uri="{FF2B5EF4-FFF2-40B4-BE49-F238E27FC236}">
                <a16:creationId xmlns:a16="http://schemas.microsoft.com/office/drawing/2014/main" id="{DFBE9A9A-40EC-4F2B-9835-8006098DD653}"/>
              </a:ext>
            </a:extLst>
          </p:cNvPr>
          <p:cNvSpPr txBox="1"/>
          <p:nvPr/>
        </p:nvSpPr>
        <p:spPr>
          <a:xfrm>
            <a:off x="0" y="1258194"/>
            <a:ext cx="4639055" cy="1815882"/>
          </a:xfrm>
          <a:prstGeom prst="rect">
            <a:avLst/>
          </a:prstGeom>
          <a:noFill/>
        </p:spPr>
        <p:txBody>
          <a:bodyPr wrap="square" rtlCol="0">
            <a:spAutoFit/>
          </a:bodyPr>
          <a:lstStyle/>
          <a:p>
            <a:pPr algn="ctr"/>
            <a:r>
              <a:rPr lang="en-US" sz="1400" dirty="0">
                <a:solidFill>
                  <a:srgbClr val="FF4601"/>
                </a:solidFill>
                <a:latin typeface="Consolas" panose="020B0609020204030204" pitchFamily="49" charset="0"/>
              </a:rPr>
              <a:t>♪</a:t>
            </a:r>
            <a:r>
              <a:rPr lang="en-US" sz="1400" dirty="0">
                <a:latin typeface="Consolas" panose="020B0609020204030204" pitchFamily="49" charset="0"/>
              </a:rPr>
              <a:t> </a:t>
            </a:r>
            <a:r>
              <a:rPr lang="en-US" sz="1400" b="1" dirty="0" err="1">
                <a:latin typeface="Consolas" panose="020B0609020204030204" pitchFamily="49" charset="0"/>
              </a:rPr>
              <a:t>Tarifs</a:t>
            </a:r>
            <a:r>
              <a:rPr lang="en-US" sz="1400" b="1" dirty="0">
                <a:latin typeface="Consolas" panose="020B0609020204030204" pitchFamily="49" charset="0"/>
              </a:rPr>
              <a:t> ateliers </a:t>
            </a:r>
            <a:r>
              <a:rPr lang="en-US" sz="1400" b="1" dirty="0" err="1">
                <a:latin typeface="Consolas" panose="020B0609020204030204" pitchFamily="49" charset="0"/>
              </a:rPr>
              <a:t>collectifs</a:t>
            </a:r>
            <a:endParaRPr lang="en-US" sz="1400" b="1" dirty="0">
              <a:latin typeface="Consolas" panose="020B0609020204030204" pitchFamily="49" charset="0"/>
            </a:endParaRPr>
          </a:p>
          <a:p>
            <a:pPr algn="ctr"/>
            <a:r>
              <a:rPr lang="en-US" sz="1400" dirty="0">
                <a:latin typeface="Consolas" panose="020B0609020204030204" pitchFamily="49" charset="0"/>
              </a:rPr>
              <a:t>(8-10 pers. maximum)</a:t>
            </a:r>
          </a:p>
          <a:p>
            <a:pPr algn="ctr"/>
            <a:r>
              <a:rPr lang="fr-FR" sz="1400" dirty="0">
                <a:latin typeface="Consolas" panose="020B0609020204030204" pitchFamily="49" charset="0"/>
              </a:rPr>
              <a:t>45’ minutes : 15€</a:t>
            </a:r>
          </a:p>
          <a:p>
            <a:pPr algn="ctr"/>
            <a:r>
              <a:rPr lang="fr-FR" sz="1400" dirty="0">
                <a:latin typeface="Consolas" panose="020B0609020204030204" pitchFamily="49" charset="0"/>
              </a:rPr>
              <a:t>90’ minutes : 30€</a:t>
            </a:r>
          </a:p>
          <a:p>
            <a:pPr algn="ctr"/>
            <a:endParaRPr lang="en-US" sz="1400" b="1" dirty="0">
              <a:latin typeface="Consolas" panose="020B0609020204030204" pitchFamily="49" charset="0"/>
            </a:endParaRPr>
          </a:p>
          <a:p>
            <a:pPr algn="ctr"/>
            <a:r>
              <a:rPr lang="en-US" sz="1400" dirty="0">
                <a:solidFill>
                  <a:srgbClr val="FF4601"/>
                </a:solidFill>
                <a:latin typeface="Consolas" panose="020B0609020204030204" pitchFamily="49" charset="0"/>
              </a:rPr>
              <a:t>♪</a:t>
            </a:r>
            <a:r>
              <a:rPr lang="en-US" sz="1400" dirty="0">
                <a:latin typeface="Consolas" panose="020B0609020204030204" pitchFamily="49" charset="0"/>
              </a:rPr>
              <a:t> </a:t>
            </a:r>
            <a:r>
              <a:rPr lang="en-US" sz="1400" b="1" dirty="0" err="1">
                <a:latin typeface="Consolas" panose="020B0609020204030204" pitchFamily="49" charset="0"/>
              </a:rPr>
              <a:t>Tarifs</a:t>
            </a:r>
            <a:r>
              <a:rPr lang="en-US" sz="1400" b="1" dirty="0">
                <a:latin typeface="Consolas" panose="020B0609020204030204" pitchFamily="49" charset="0"/>
              </a:rPr>
              <a:t> ateliers </a:t>
            </a:r>
            <a:r>
              <a:rPr lang="en-US" sz="1400" b="1" dirty="0" err="1">
                <a:latin typeface="Consolas" panose="020B0609020204030204" pitchFamily="49" charset="0"/>
              </a:rPr>
              <a:t>individuels</a:t>
            </a:r>
            <a:endParaRPr lang="en-US" sz="1400" b="1" dirty="0">
              <a:latin typeface="Consolas" panose="020B0609020204030204" pitchFamily="49" charset="0"/>
            </a:endParaRPr>
          </a:p>
          <a:p>
            <a:pPr algn="ctr"/>
            <a:r>
              <a:rPr lang="fr-FR" sz="1400" dirty="0">
                <a:latin typeface="Consolas" panose="020B0609020204030204" pitchFamily="49" charset="0"/>
              </a:rPr>
              <a:t>45’ minutes : 45€</a:t>
            </a:r>
          </a:p>
          <a:p>
            <a:pPr algn="ctr"/>
            <a:r>
              <a:rPr lang="fr-FR" sz="1400" dirty="0">
                <a:latin typeface="Consolas" panose="020B0609020204030204" pitchFamily="49" charset="0"/>
              </a:rPr>
              <a:t>90’ minutes : 90€</a:t>
            </a:r>
          </a:p>
        </p:txBody>
      </p:sp>
      <p:sp>
        <p:nvSpPr>
          <p:cNvPr id="23" name="ZoneTexte 22">
            <a:extLst>
              <a:ext uri="{FF2B5EF4-FFF2-40B4-BE49-F238E27FC236}">
                <a16:creationId xmlns:a16="http://schemas.microsoft.com/office/drawing/2014/main" id="{99652D6E-33C6-4903-BEBD-71F0D9066A36}"/>
              </a:ext>
            </a:extLst>
          </p:cNvPr>
          <p:cNvSpPr txBox="1"/>
          <p:nvPr/>
        </p:nvSpPr>
        <p:spPr>
          <a:xfrm>
            <a:off x="-1" y="3105147"/>
            <a:ext cx="4639054" cy="2123658"/>
          </a:xfrm>
          <a:prstGeom prst="rect">
            <a:avLst/>
          </a:prstGeom>
          <a:noFill/>
        </p:spPr>
        <p:txBody>
          <a:bodyPr wrap="square" rtlCol="0">
            <a:spAutoFit/>
          </a:bodyPr>
          <a:lstStyle/>
          <a:p>
            <a:pPr algn="ctr"/>
            <a:r>
              <a:rPr lang="en-US" sz="1100" dirty="0">
                <a:latin typeface="Consolas" panose="020B0609020204030204" pitchFamily="49" charset="0"/>
              </a:rPr>
              <a:t>►</a:t>
            </a:r>
            <a:r>
              <a:rPr lang="fr-FR" sz="1100" dirty="0">
                <a:solidFill>
                  <a:srgbClr val="FF4501"/>
                </a:solidFill>
                <a:latin typeface="Consolas" panose="020B0609020204030204" pitchFamily="49" charset="0"/>
              </a:rPr>
              <a:t> </a:t>
            </a:r>
            <a:r>
              <a:rPr lang="fr-FR" sz="1100" dirty="0">
                <a:latin typeface="Consolas" panose="020B0609020204030204" pitchFamily="49" charset="0"/>
              </a:rPr>
              <a:t>Carte d’adhésion: 10€/adulte (validité permanente)</a:t>
            </a:r>
          </a:p>
          <a:p>
            <a:pPr algn="ctr"/>
            <a:endParaRPr lang="fr-FR" sz="1100" dirty="0">
              <a:latin typeface="Consolas" panose="020B0609020204030204" pitchFamily="49" charset="0"/>
            </a:endParaRPr>
          </a:p>
          <a:p>
            <a:pPr algn="ctr"/>
            <a:r>
              <a:rPr lang="en-US" sz="1100" dirty="0">
                <a:latin typeface="Consolas" panose="020B0609020204030204" pitchFamily="49" charset="0"/>
              </a:rPr>
              <a:t>►</a:t>
            </a:r>
            <a:r>
              <a:rPr lang="fr-FR" sz="1100" dirty="0">
                <a:latin typeface="Consolas" panose="020B0609020204030204" pitchFamily="49" charset="0"/>
              </a:rPr>
              <a:t> Possibilité d’associer</a:t>
            </a:r>
          </a:p>
          <a:p>
            <a:pPr algn="ctr"/>
            <a:r>
              <a:rPr lang="fr-FR" sz="1100" dirty="0">
                <a:latin typeface="Consolas" panose="020B0609020204030204" pitchFamily="49" charset="0"/>
              </a:rPr>
              <a:t>un ou plusieurs enfants : 8€/enfant </a:t>
            </a:r>
          </a:p>
          <a:p>
            <a:pPr algn="ctr"/>
            <a:endParaRPr lang="fr-FR" sz="1100" dirty="0">
              <a:latin typeface="Consolas" panose="020B0609020204030204" pitchFamily="49" charset="0"/>
            </a:endParaRPr>
          </a:p>
          <a:p>
            <a:pPr algn="ctr"/>
            <a:r>
              <a:rPr lang="en-US" sz="1100" dirty="0">
                <a:latin typeface="Consolas" panose="020B0609020204030204" pitchFamily="49" charset="0"/>
              </a:rPr>
              <a:t>►</a:t>
            </a:r>
            <a:r>
              <a:rPr lang="fr-FR" sz="1100" dirty="0">
                <a:solidFill>
                  <a:srgbClr val="FF4501"/>
                </a:solidFill>
                <a:latin typeface="Consolas" panose="020B0609020204030204" pitchFamily="49" charset="0"/>
              </a:rPr>
              <a:t> </a:t>
            </a:r>
            <a:r>
              <a:rPr lang="fr-FR" sz="1100" dirty="0">
                <a:latin typeface="Consolas" panose="020B0609020204030204" pitchFamily="49" charset="0"/>
              </a:rPr>
              <a:t>Possibilité de créditer la carte</a:t>
            </a:r>
          </a:p>
          <a:p>
            <a:pPr algn="ctr"/>
            <a:endParaRPr lang="fr-FR" sz="1100" dirty="0">
              <a:latin typeface="Consolas" panose="020B0609020204030204" pitchFamily="49" charset="0"/>
            </a:endParaRPr>
          </a:p>
          <a:p>
            <a:pPr algn="ctr"/>
            <a:r>
              <a:rPr lang="en-US" sz="1100" dirty="0">
                <a:latin typeface="Consolas" panose="020B0609020204030204" pitchFamily="49" charset="0"/>
              </a:rPr>
              <a:t>►</a:t>
            </a:r>
            <a:r>
              <a:rPr lang="fr-FR" sz="1100" dirty="0">
                <a:solidFill>
                  <a:srgbClr val="FF4501"/>
                </a:solidFill>
                <a:latin typeface="Consolas" panose="020B0609020204030204" pitchFamily="49" charset="0"/>
              </a:rPr>
              <a:t> </a:t>
            </a:r>
            <a:r>
              <a:rPr lang="fr-FR" sz="1100" dirty="0">
                <a:latin typeface="Consolas" panose="020B0609020204030204" pitchFamily="49" charset="0"/>
              </a:rPr>
              <a:t>Crédits valables 12 mois après l’achat</a:t>
            </a:r>
          </a:p>
          <a:p>
            <a:pPr algn="ctr"/>
            <a:endParaRPr lang="fr-FR" sz="1100" dirty="0">
              <a:latin typeface="Consolas" panose="020B0609020204030204" pitchFamily="49" charset="0"/>
            </a:endParaRPr>
          </a:p>
          <a:p>
            <a:pPr algn="ctr"/>
            <a:r>
              <a:rPr lang="en-US" sz="1100" dirty="0">
                <a:latin typeface="Consolas" panose="020B0609020204030204" pitchFamily="49" charset="0"/>
              </a:rPr>
              <a:t>► </a:t>
            </a:r>
            <a:r>
              <a:rPr lang="fr-FR" sz="1100" dirty="0">
                <a:latin typeface="Consolas" panose="020B0609020204030204" pitchFamily="49" charset="0"/>
              </a:rPr>
              <a:t>Atelier réservé non remboursable en cas d’absence ou d’annulation à moins de 48 heures (sauf justificatifs)</a:t>
            </a:r>
          </a:p>
          <a:p>
            <a:pPr algn="ctr"/>
            <a:endParaRPr lang="fr-FR" sz="1100" dirty="0">
              <a:latin typeface="Consolas" panose="020B0609020204030204" pitchFamily="49" charset="0"/>
            </a:endParaRPr>
          </a:p>
        </p:txBody>
      </p:sp>
      <p:sp>
        <p:nvSpPr>
          <p:cNvPr id="2" name="ZoneTexte 1">
            <a:extLst>
              <a:ext uri="{FF2B5EF4-FFF2-40B4-BE49-F238E27FC236}">
                <a16:creationId xmlns:a16="http://schemas.microsoft.com/office/drawing/2014/main" id="{6708F4BC-4ECD-464B-8CD9-BC23D55DB8E2}"/>
              </a:ext>
            </a:extLst>
          </p:cNvPr>
          <p:cNvSpPr txBox="1"/>
          <p:nvPr/>
        </p:nvSpPr>
        <p:spPr>
          <a:xfrm>
            <a:off x="82627" y="5189046"/>
            <a:ext cx="4639054" cy="1384995"/>
          </a:xfrm>
          <a:prstGeom prst="rect">
            <a:avLst/>
          </a:prstGeom>
          <a:noFill/>
        </p:spPr>
        <p:txBody>
          <a:bodyPr wrap="square" rtlCol="0">
            <a:spAutoFit/>
          </a:bodyPr>
          <a:lstStyle/>
          <a:p>
            <a:pPr algn="ctr"/>
            <a:r>
              <a:rPr lang="en-US" sz="1400" b="1" dirty="0" err="1">
                <a:latin typeface="Consolas" panose="020B0609020204030204" pitchFamily="49" charset="0"/>
              </a:rPr>
              <a:t>Offres</a:t>
            </a:r>
            <a:r>
              <a:rPr lang="en-US" sz="1400" b="1" dirty="0">
                <a:latin typeface="Consolas" panose="020B0609020204030204" pitchFamily="49" charset="0"/>
              </a:rPr>
              <a:t> de </a:t>
            </a:r>
            <a:r>
              <a:rPr lang="en-US" sz="1400" b="1" dirty="0" err="1">
                <a:latin typeface="Consolas" panose="020B0609020204030204" pitchFamily="49" charset="0"/>
              </a:rPr>
              <a:t>fidélité</a:t>
            </a:r>
            <a:endParaRPr lang="en-US" sz="1400" b="1" dirty="0">
              <a:latin typeface="Consolas" panose="020B0609020204030204" pitchFamily="49" charset="0"/>
            </a:endParaRPr>
          </a:p>
          <a:p>
            <a:pPr algn="ctr"/>
            <a:r>
              <a:rPr lang="en-US" sz="1400" dirty="0">
                <a:solidFill>
                  <a:srgbClr val="FF4601"/>
                </a:solidFill>
                <a:latin typeface="Consolas" panose="020B0609020204030204" pitchFamily="49" charset="0"/>
              </a:rPr>
              <a:t>♥ </a:t>
            </a:r>
            <a:r>
              <a:rPr lang="en-US" sz="1400" dirty="0">
                <a:latin typeface="Consolas" panose="020B0609020204030204" pitchFamily="49" charset="0"/>
              </a:rPr>
              <a:t>150€ </a:t>
            </a:r>
            <a:r>
              <a:rPr lang="en-US" sz="1400" dirty="0" err="1">
                <a:latin typeface="Consolas" panose="020B0609020204030204" pitchFamily="49" charset="0"/>
              </a:rPr>
              <a:t>crédités</a:t>
            </a:r>
            <a:r>
              <a:rPr lang="en-US" sz="1400" dirty="0">
                <a:latin typeface="Consolas" panose="020B0609020204030204" pitchFamily="49" charset="0"/>
              </a:rPr>
              <a:t> =&gt; Bonus 15€ suppl. </a:t>
            </a:r>
            <a:r>
              <a:rPr lang="en-US" sz="1400" dirty="0" err="1">
                <a:latin typeface="Consolas" panose="020B0609020204030204" pitchFamily="49" charset="0"/>
              </a:rPr>
              <a:t>offerts</a:t>
            </a:r>
            <a:r>
              <a:rPr lang="en-US" sz="1400" dirty="0">
                <a:latin typeface="Consolas" panose="020B0609020204030204" pitchFamily="49" charset="0"/>
              </a:rPr>
              <a:t>*</a:t>
            </a:r>
          </a:p>
          <a:p>
            <a:pPr algn="ctr"/>
            <a:r>
              <a:rPr lang="en-US" sz="1400" dirty="0">
                <a:solidFill>
                  <a:srgbClr val="FF4601"/>
                </a:solidFill>
                <a:latin typeface="Consolas" panose="020B0609020204030204" pitchFamily="49" charset="0"/>
              </a:rPr>
              <a:t>♥ </a:t>
            </a:r>
            <a:r>
              <a:rPr lang="en-US" sz="1400" dirty="0">
                <a:latin typeface="Consolas" panose="020B0609020204030204" pitchFamily="49" charset="0"/>
              </a:rPr>
              <a:t>300€ </a:t>
            </a:r>
            <a:r>
              <a:rPr lang="en-US" sz="1400" dirty="0" err="1">
                <a:latin typeface="Consolas" panose="020B0609020204030204" pitchFamily="49" charset="0"/>
              </a:rPr>
              <a:t>crédités</a:t>
            </a:r>
            <a:r>
              <a:rPr lang="en-US" sz="1400" dirty="0">
                <a:latin typeface="Consolas" panose="020B0609020204030204" pitchFamily="49" charset="0"/>
              </a:rPr>
              <a:t> =&gt; Bonus 45€ suppl. </a:t>
            </a:r>
            <a:r>
              <a:rPr lang="en-US" sz="1400" dirty="0" err="1">
                <a:latin typeface="Consolas" panose="020B0609020204030204" pitchFamily="49" charset="0"/>
              </a:rPr>
              <a:t>offerts</a:t>
            </a:r>
            <a:r>
              <a:rPr lang="en-US" sz="1400" dirty="0">
                <a:latin typeface="Consolas" panose="020B0609020204030204" pitchFamily="49" charset="0"/>
              </a:rPr>
              <a:t>* </a:t>
            </a:r>
          </a:p>
          <a:p>
            <a:pPr algn="ctr"/>
            <a:r>
              <a:rPr lang="en-US" sz="1400" dirty="0">
                <a:solidFill>
                  <a:srgbClr val="FF4601"/>
                </a:solidFill>
                <a:latin typeface="Consolas" panose="020B0609020204030204" pitchFamily="49" charset="0"/>
              </a:rPr>
              <a:t>♥ </a:t>
            </a:r>
            <a:r>
              <a:rPr lang="en-US" sz="1400" dirty="0">
                <a:latin typeface="Consolas" panose="020B0609020204030204" pitchFamily="49" charset="0"/>
              </a:rPr>
              <a:t>450€ </a:t>
            </a:r>
            <a:r>
              <a:rPr lang="en-US" sz="1400" dirty="0" err="1">
                <a:latin typeface="Consolas" panose="020B0609020204030204" pitchFamily="49" charset="0"/>
              </a:rPr>
              <a:t>crédités</a:t>
            </a:r>
            <a:r>
              <a:rPr lang="en-US" sz="1400" dirty="0">
                <a:latin typeface="Consolas" panose="020B0609020204030204" pitchFamily="49" charset="0"/>
              </a:rPr>
              <a:t> =&gt; Bonus 60€ suppl. </a:t>
            </a:r>
            <a:r>
              <a:rPr lang="en-US" sz="1400" dirty="0" err="1">
                <a:latin typeface="Consolas" panose="020B0609020204030204" pitchFamily="49" charset="0"/>
              </a:rPr>
              <a:t>offerts</a:t>
            </a:r>
            <a:r>
              <a:rPr lang="en-US" sz="1400" dirty="0">
                <a:latin typeface="Consolas" panose="020B0609020204030204" pitchFamily="49" charset="0"/>
              </a:rPr>
              <a:t>*</a:t>
            </a:r>
          </a:p>
          <a:p>
            <a:pPr algn="ctr"/>
            <a:r>
              <a:rPr lang="en-US" sz="1400" dirty="0">
                <a:solidFill>
                  <a:srgbClr val="FF4601"/>
                </a:solidFill>
                <a:latin typeface="Consolas" panose="020B0609020204030204" pitchFamily="49" charset="0"/>
              </a:rPr>
              <a:t>♥ </a:t>
            </a:r>
            <a:r>
              <a:rPr lang="en-US" sz="1400" dirty="0">
                <a:latin typeface="Consolas" panose="020B0609020204030204" pitchFamily="49" charset="0"/>
              </a:rPr>
              <a:t>600€ </a:t>
            </a:r>
            <a:r>
              <a:rPr lang="en-US" sz="1400" dirty="0" err="1">
                <a:latin typeface="Consolas" panose="020B0609020204030204" pitchFamily="49" charset="0"/>
              </a:rPr>
              <a:t>crédités</a:t>
            </a:r>
            <a:r>
              <a:rPr lang="en-US" sz="1400" dirty="0">
                <a:latin typeface="Consolas" panose="020B0609020204030204" pitchFamily="49" charset="0"/>
              </a:rPr>
              <a:t> =&gt; Bonus 90€ suppl. </a:t>
            </a:r>
            <a:r>
              <a:rPr lang="en-US" sz="1400" dirty="0" err="1">
                <a:latin typeface="Consolas" panose="020B0609020204030204" pitchFamily="49" charset="0"/>
              </a:rPr>
              <a:t>offerts</a:t>
            </a:r>
            <a:r>
              <a:rPr lang="en-US" sz="1400" dirty="0">
                <a:latin typeface="Consolas" panose="020B0609020204030204" pitchFamily="49" charset="0"/>
              </a:rPr>
              <a:t>*</a:t>
            </a:r>
          </a:p>
          <a:p>
            <a:pPr algn="r"/>
            <a:r>
              <a:rPr lang="en-US" sz="1100" dirty="0">
                <a:latin typeface="Consolas" panose="020B0609020204030204" pitchFamily="49" charset="0"/>
              </a:rPr>
              <a:t>*Bonus à </a:t>
            </a:r>
            <a:r>
              <a:rPr lang="en-US" sz="1100" dirty="0" err="1">
                <a:latin typeface="Consolas" panose="020B0609020204030204" pitchFamily="49" charset="0"/>
              </a:rPr>
              <a:t>utiliser</a:t>
            </a:r>
            <a:r>
              <a:rPr lang="en-US" sz="1100" dirty="0">
                <a:latin typeface="Consolas" panose="020B0609020204030204" pitchFamily="49" charset="0"/>
              </a:rPr>
              <a:t> à </a:t>
            </a:r>
            <a:r>
              <a:rPr lang="en-US" sz="1100" dirty="0" err="1">
                <a:latin typeface="Consolas" panose="020B0609020204030204" pitchFamily="49" charset="0"/>
              </a:rPr>
              <a:t>l’</a:t>
            </a:r>
            <a:r>
              <a:rPr lang="en-US" sz="1400" dirty="0" err="1">
                <a:latin typeface="Milasian Circa PERSONAL" pitchFamily="2" charset="0"/>
              </a:rPr>
              <a:t>Académie</a:t>
            </a:r>
            <a:endParaRPr lang="en-US" sz="1400" dirty="0">
              <a:latin typeface="Consolas" panose="020B0609020204030204" pitchFamily="49" charset="0"/>
            </a:endParaRPr>
          </a:p>
        </p:txBody>
      </p:sp>
      <p:sp>
        <p:nvSpPr>
          <p:cNvPr id="3" name="Titre 2">
            <a:extLst>
              <a:ext uri="{FF2B5EF4-FFF2-40B4-BE49-F238E27FC236}">
                <a16:creationId xmlns:a16="http://schemas.microsoft.com/office/drawing/2014/main" id="{DC040D57-DE48-4A37-8252-5456AB0BFE37}"/>
              </a:ext>
            </a:extLst>
          </p:cNvPr>
          <p:cNvSpPr txBox="1">
            <a:spLocks noGrp="1"/>
          </p:cNvSpPr>
          <p:nvPr>
            <p:ph type="title" idx="4294967295"/>
          </p:nvPr>
        </p:nvSpPr>
        <p:spPr>
          <a:xfrm>
            <a:off x="-73020" y="458152"/>
            <a:ext cx="193094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E4300"/>
                </a:solidFill>
                <a:effectLst/>
                <a:uLnTx/>
                <a:uFillTx/>
                <a:latin typeface="Consolas" panose="020B0609020204030204" pitchFamily="49" charset="0"/>
                <a:ea typeface="+mn-ea"/>
                <a:cs typeface="+mn-cs"/>
              </a:rPr>
              <a:t>Tarifs</a:t>
            </a:r>
            <a:endParaRPr kumimoji="0" lang="fr-FR" sz="4000" b="0" i="0" u="none" strike="noStrike" kern="1200" cap="none" spc="0" normalizeH="0" baseline="0" noProof="0" dirty="0">
              <a:ln>
                <a:noFill/>
              </a:ln>
              <a:solidFill>
                <a:srgbClr val="FE4300"/>
              </a:solidFill>
              <a:effectLst/>
              <a:uLnTx/>
              <a:uFillTx/>
              <a:latin typeface="Milasian Circa PERSONAL" pitchFamily="2" charset="0"/>
              <a:ea typeface="+mn-ea"/>
              <a:cs typeface="+mn-cs"/>
            </a:endParaRPr>
          </a:p>
        </p:txBody>
      </p:sp>
      <p:pic>
        <p:nvPicPr>
          <p:cNvPr id="4" name="Image 3">
            <a:extLst>
              <a:ext uri="{FF2B5EF4-FFF2-40B4-BE49-F238E27FC236}">
                <a16:creationId xmlns:a16="http://schemas.microsoft.com/office/drawing/2014/main" id="{BE3FD1D3-81F5-4BBC-82EA-8AA2FF631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607" y="-231390"/>
            <a:ext cx="3175882" cy="1902305"/>
          </a:xfrm>
          <a:prstGeom prst="rect">
            <a:avLst/>
          </a:prstGeom>
        </p:spPr>
      </p:pic>
      <p:sp>
        <p:nvSpPr>
          <p:cNvPr id="5" name="Titre 2">
            <a:extLst>
              <a:ext uri="{FF2B5EF4-FFF2-40B4-BE49-F238E27FC236}">
                <a16:creationId xmlns:a16="http://schemas.microsoft.com/office/drawing/2014/main" id="{DB3CF757-90A7-360F-5D05-5E859A303FE6}"/>
              </a:ext>
            </a:extLst>
          </p:cNvPr>
          <p:cNvSpPr txBox="1">
            <a:spLocks/>
          </p:cNvSpPr>
          <p:nvPr/>
        </p:nvSpPr>
        <p:spPr>
          <a:xfrm rot="20527669">
            <a:off x="5225478" y="5070258"/>
            <a:ext cx="5191268"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fr-FR" sz="6000" dirty="0">
                <a:solidFill>
                  <a:srgbClr val="FE4300"/>
                </a:solidFill>
                <a:latin typeface="Consolas" panose="020B0609020204030204" pitchFamily="49" charset="0"/>
                <a:ea typeface="+mn-ea"/>
                <a:cs typeface="+mn-cs"/>
              </a:rPr>
              <a:t>SIMULATION</a:t>
            </a:r>
            <a:endParaRPr lang="fr-FR" sz="6000" dirty="0">
              <a:solidFill>
                <a:srgbClr val="FE4300"/>
              </a:solidFill>
              <a:latin typeface="Milasian Circa PERSONAL" pitchFamily="2" charset="0"/>
              <a:ea typeface="+mn-ea"/>
              <a:cs typeface="+mn-cs"/>
            </a:endParaRPr>
          </a:p>
        </p:txBody>
      </p:sp>
    </p:spTree>
    <p:extLst>
      <p:ext uri="{BB962C8B-B14F-4D97-AF65-F5344CB8AC3E}">
        <p14:creationId xmlns:p14="http://schemas.microsoft.com/office/powerpoint/2010/main" val="106492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Espace réservé du contenu 4">
            <a:extLst>
              <a:ext uri="{FF2B5EF4-FFF2-40B4-BE49-F238E27FC236}">
                <a16:creationId xmlns:a16="http://schemas.microsoft.com/office/drawing/2014/main" id="{6AE9A45A-AC93-469D-A936-9BF9EE834787}"/>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4458" r="-3"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2" name="Titre 1">
            <a:extLst>
              <a:ext uri="{FF2B5EF4-FFF2-40B4-BE49-F238E27FC236}">
                <a16:creationId xmlns:a16="http://schemas.microsoft.com/office/drawing/2014/main" id="{3479C363-AB26-4472-9C93-E85C3157CB5A}"/>
              </a:ext>
            </a:extLst>
          </p:cNvPr>
          <p:cNvSpPr txBox="1">
            <a:spLocks noGrp="1"/>
          </p:cNvSpPr>
          <p:nvPr>
            <p:ph type="title" idx="4294967295"/>
          </p:nvPr>
        </p:nvSpPr>
        <p:spPr>
          <a:xfrm>
            <a:off x="5280660" y="241625"/>
            <a:ext cx="3078617"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8F6593"/>
                </a:solidFill>
                <a:effectLst/>
                <a:uLnTx/>
                <a:uFillTx/>
                <a:latin typeface="Consolas" panose="020B0609020204030204" pitchFamily="49" charset="0"/>
                <a:ea typeface="+mn-ea"/>
                <a:cs typeface="+mn-cs"/>
              </a:rPr>
              <a:t>Ambiance déco </a:t>
            </a:r>
            <a:endParaRPr kumimoji="0" lang="fr-FR" sz="4000" b="0" i="0" u="none" strike="noStrike" kern="1200" cap="none" spc="0" normalizeH="0" baseline="0" noProof="0" dirty="0">
              <a:ln>
                <a:noFill/>
              </a:ln>
              <a:solidFill>
                <a:srgbClr val="8F6593"/>
              </a:solidFill>
              <a:effectLst/>
              <a:uLnTx/>
              <a:uFillTx/>
              <a:latin typeface="Milasian Circa PERSONAL" pitchFamily="2" charset="0"/>
              <a:ea typeface="+mn-ea"/>
              <a:cs typeface="+mn-cs"/>
            </a:endParaRPr>
          </a:p>
        </p:txBody>
      </p:sp>
      <p:pic>
        <p:nvPicPr>
          <p:cNvPr id="5" name="Image 4">
            <a:extLst>
              <a:ext uri="{FF2B5EF4-FFF2-40B4-BE49-F238E27FC236}">
                <a16:creationId xmlns:a16="http://schemas.microsoft.com/office/drawing/2014/main" id="{BFFC0455-0CFB-49A5-930D-765FB55D3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4962" y="-447917"/>
            <a:ext cx="3175882" cy="1902305"/>
          </a:xfrm>
          <a:prstGeom prst="rect">
            <a:avLst/>
          </a:prstGeom>
        </p:spPr>
      </p:pic>
      <p:pic>
        <p:nvPicPr>
          <p:cNvPr id="6" name="Image 5" descr="Une image contenant horloge, assis, temps, grand&#10;&#10;Description générée automatiquement">
            <a:extLst>
              <a:ext uri="{FF2B5EF4-FFF2-40B4-BE49-F238E27FC236}">
                <a16:creationId xmlns:a16="http://schemas.microsoft.com/office/drawing/2014/main" id="{920B6526-204A-4B68-B6AA-CA92ACA15D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622" y="111936"/>
            <a:ext cx="1023404" cy="1021349"/>
          </a:xfrm>
          <a:prstGeom prst="rect">
            <a:avLst/>
          </a:prstGeom>
        </p:spPr>
      </p:pic>
      <p:pic>
        <p:nvPicPr>
          <p:cNvPr id="33" name="Image 32">
            <a:extLst>
              <a:ext uri="{FF2B5EF4-FFF2-40B4-BE49-F238E27FC236}">
                <a16:creationId xmlns:a16="http://schemas.microsoft.com/office/drawing/2014/main" id="{D40D3CBE-5523-49B8-BE99-44456F4711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9477" y="4133352"/>
            <a:ext cx="3222939" cy="2332606"/>
          </a:xfrm>
          <a:prstGeom prst="rect">
            <a:avLst/>
          </a:prstGeom>
        </p:spPr>
      </p:pic>
      <p:pic>
        <p:nvPicPr>
          <p:cNvPr id="11" name="Image 10" descr="Une image contenant table, chaise, éléments, assis&#10;&#10;Description générée automatiquement">
            <a:extLst>
              <a:ext uri="{FF2B5EF4-FFF2-40B4-BE49-F238E27FC236}">
                <a16:creationId xmlns:a16="http://schemas.microsoft.com/office/drawing/2014/main" id="{FB899FBE-D443-4DC2-B67B-ACDF477386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46324" y="852573"/>
            <a:ext cx="2105513" cy="1933881"/>
          </a:xfrm>
          <a:prstGeom prst="rect">
            <a:avLst/>
          </a:prstGeom>
        </p:spPr>
      </p:pic>
      <p:pic>
        <p:nvPicPr>
          <p:cNvPr id="14" name="Image 13" descr="Une image contenant intérieur, alimentation, photo, cuisine&#10;&#10;Description générée automatiquement">
            <a:extLst>
              <a:ext uri="{FF2B5EF4-FFF2-40B4-BE49-F238E27FC236}">
                <a16:creationId xmlns:a16="http://schemas.microsoft.com/office/drawing/2014/main" id="{9E7CB0F0-EA7B-4C73-93A1-2949C6F353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56490" y="5143987"/>
            <a:ext cx="940536" cy="1699682"/>
          </a:xfrm>
          <a:prstGeom prst="rect">
            <a:avLst/>
          </a:prstGeom>
        </p:spPr>
      </p:pic>
      <p:pic>
        <p:nvPicPr>
          <p:cNvPr id="18" name="Image 17" descr="Une image contenant intérieur, assis, table, vieux&#10;&#10;Description générée automatiquement">
            <a:extLst>
              <a:ext uri="{FF2B5EF4-FFF2-40B4-BE49-F238E27FC236}">
                <a16:creationId xmlns:a16="http://schemas.microsoft.com/office/drawing/2014/main" id="{19DDC4FA-FC5B-47F4-ADF6-828AFE5945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44852" y="5159994"/>
            <a:ext cx="2279735" cy="1683675"/>
          </a:xfrm>
          <a:prstGeom prst="rect">
            <a:avLst/>
          </a:prstGeom>
        </p:spPr>
      </p:pic>
      <p:pic>
        <p:nvPicPr>
          <p:cNvPr id="21" name="Image 20">
            <a:extLst>
              <a:ext uri="{FF2B5EF4-FFF2-40B4-BE49-F238E27FC236}">
                <a16:creationId xmlns:a16="http://schemas.microsoft.com/office/drawing/2014/main" id="{A7EEBA8F-2C66-4229-B433-10C4D3E604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4979" y="520140"/>
            <a:ext cx="1051696" cy="934248"/>
          </a:xfrm>
          <a:prstGeom prst="rect">
            <a:avLst/>
          </a:prstGeom>
        </p:spPr>
      </p:pic>
      <p:pic>
        <p:nvPicPr>
          <p:cNvPr id="36" name="Image 35" descr="Une image contenant texte&#10;&#10;Description générée automatiquement">
            <a:extLst>
              <a:ext uri="{FF2B5EF4-FFF2-40B4-BE49-F238E27FC236}">
                <a16:creationId xmlns:a16="http://schemas.microsoft.com/office/drawing/2014/main" id="{6337B05E-C0D7-4496-8571-8D67AE52731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42138" y="3514040"/>
            <a:ext cx="3535350" cy="2650684"/>
          </a:xfrm>
          <a:prstGeom prst="rect">
            <a:avLst/>
          </a:prstGeom>
        </p:spPr>
      </p:pic>
      <p:pic>
        <p:nvPicPr>
          <p:cNvPr id="24" name="Image 23" descr="Une image contenant fauteuil, meubles, chaise, assis&#10;&#10;Description générée automatiquement">
            <a:extLst>
              <a:ext uri="{FF2B5EF4-FFF2-40B4-BE49-F238E27FC236}">
                <a16:creationId xmlns:a16="http://schemas.microsoft.com/office/drawing/2014/main" id="{8968E856-B4DA-4DA7-A18A-4666B6DE06D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01057" y="2132781"/>
            <a:ext cx="2134174" cy="1965480"/>
          </a:xfrm>
          <a:prstGeom prst="rect">
            <a:avLst/>
          </a:prstGeom>
        </p:spPr>
      </p:pic>
      <p:pic>
        <p:nvPicPr>
          <p:cNvPr id="32" name="Image 31" descr="Une image contenant assis, fermer, garé, debout&#10;&#10;Description générée automatiquement">
            <a:extLst>
              <a:ext uri="{FF2B5EF4-FFF2-40B4-BE49-F238E27FC236}">
                <a16:creationId xmlns:a16="http://schemas.microsoft.com/office/drawing/2014/main" id="{E5FA6606-7042-4A39-8115-F22138D93EA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622178">
            <a:off x="10477863" y="1528519"/>
            <a:ext cx="1152689" cy="3016611"/>
          </a:xfrm>
          <a:prstGeom prst="rect">
            <a:avLst/>
          </a:prstGeom>
        </p:spPr>
      </p:pic>
      <p:pic>
        <p:nvPicPr>
          <p:cNvPr id="44" name="Image 43" descr="Une image contenant photo, galerie, fenêtre, vieux&#10;&#10;Description générée automatiquement">
            <a:extLst>
              <a:ext uri="{FF2B5EF4-FFF2-40B4-BE49-F238E27FC236}">
                <a16:creationId xmlns:a16="http://schemas.microsoft.com/office/drawing/2014/main" id="{DFB752C8-6BA4-4291-9D57-C48381902F8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0960927">
            <a:off x="7298017" y="4948796"/>
            <a:ext cx="2148519" cy="1642570"/>
          </a:xfrm>
          <a:prstGeom prst="rect">
            <a:avLst/>
          </a:prstGeom>
        </p:spPr>
      </p:pic>
      <p:pic>
        <p:nvPicPr>
          <p:cNvPr id="46" name="Image 45" descr="Une image contenant intérieur, table, assis, chaise&#10;&#10;Description générée automatiquement">
            <a:extLst>
              <a:ext uri="{FF2B5EF4-FFF2-40B4-BE49-F238E27FC236}">
                <a16:creationId xmlns:a16="http://schemas.microsoft.com/office/drawing/2014/main" id="{2F6C3582-8A75-4E83-8FDF-2B3DA5929BC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80596" y="1763992"/>
            <a:ext cx="4118484" cy="2184872"/>
          </a:xfrm>
          <a:prstGeom prst="rect">
            <a:avLst/>
          </a:prstGeom>
        </p:spPr>
      </p:pic>
      <p:pic>
        <p:nvPicPr>
          <p:cNvPr id="40" name="Image 39" descr="Une image contenant télécommande, assis, table, contrôle&#10;&#10;Description générée automatiquement">
            <a:extLst>
              <a:ext uri="{FF2B5EF4-FFF2-40B4-BE49-F238E27FC236}">
                <a16:creationId xmlns:a16="http://schemas.microsoft.com/office/drawing/2014/main" id="{434218C0-C90A-4DC9-8B31-7DAD587882B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02220" y="5220333"/>
            <a:ext cx="2989882" cy="1546989"/>
          </a:xfrm>
          <a:prstGeom prst="rect">
            <a:avLst/>
          </a:prstGeom>
        </p:spPr>
      </p:pic>
      <p:pic>
        <p:nvPicPr>
          <p:cNvPr id="48" name="Image 47" descr="Une image contenant texte&#10;&#10;Description générée automatiquement">
            <a:extLst>
              <a:ext uri="{FF2B5EF4-FFF2-40B4-BE49-F238E27FC236}">
                <a16:creationId xmlns:a16="http://schemas.microsoft.com/office/drawing/2014/main" id="{61DC37F0-E260-4B89-B1CC-1A0F2F06A2F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320278">
            <a:off x="7983021" y="2527219"/>
            <a:ext cx="1655597" cy="2135404"/>
          </a:xfrm>
          <a:prstGeom prst="rect">
            <a:avLst/>
          </a:prstGeom>
        </p:spPr>
      </p:pic>
      <p:sp>
        <p:nvSpPr>
          <p:cNvPr id="50" name="ZoneTexte 49">
            <a:extLst>
              <a:ext uri="{FF2B5EF4-FFF2-40B4-BE49-F238E27FC236}">
                <a16:creationId xmlns:a16="http://schemas.microsoft.com/office/drawing/2014/main" id="{4E59548D-2D69-48D8-85FE-7B88C2E1071C}"/>
              </a:ext>
            </a:extLst>
          </p:cNvPr>
          <p:cNvSpPr txBox="1"/>
          <p:nvPr/>
        </p:nvSpPr>
        <p:spPr>
          <a:xfrm>
            <a:off x="5515424" y="1145739"/>
            <a:ext cx="4240362" cy="646331"/>
          </a:xfrm>
          <a:prstGeom prst="rect">
            <a:avLst/>
          </a:prstGeom>
          <a:noFill/>
        </p:spPr>
        <p:txBody>
          <a:bodyPr wrap="square" rtlCol="0">
            <a:spAutoFit/>
          </a:bodyPr>
          <a:lstStyle/>
          <a:p>
            <a:r>
              <a:rPr lang="fr-FR" dirty="0">
                <a:latin typeface="Consolas" panose="020B0609020204030204" pitchFamily="49" charset="0"/>
              </a:rPr>
              <a:t>Mélange salles de classe rétro</a:t>
            </a:r>
          </a:p>
          <a:p>
            <a:r>
              <a:rPr lang="fr-FR" dirty="0">
                <a:latin typeface="Consolas" panose="020B0609020204030204" pitchFamily="49" charset="0"/>
              </a:rPr>
              <a:t>&amp; living-room cosy</a:t>
            </a:r>
          </a:p>
        </p:txBody>
      </p:sp>
    </p:spTree>
    <p:extLst>
      <p:ext uri="{BB962C8B-B14F-4D97-AF65-F5344CB8AC3E}">
        <p14:creationId xmlns:p14="http://schemas.microsoft.com/office/powerpoint/2010/main" val="1264102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3">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Espace réservé du contenu 7">
            <a:extLst>
              <a:ext uri="{FF2B5EF4-FFF2-40B4-BE49-F238E27FC236}">
                <a16:creationId xmlns:a16="http://schemas.microsoft.com/office/drawing/2014/main" id="{7CDBE861-CB8D-43EC-8B65-AAD6C063FF81}"/>
              </a:ext>
            </a:extLst>
          </p:cNvPr>
          <p:cNvPicPr>
            <a:picLocks noChangeAspect="1"/>
          </p:cNvPicPr>
          <p:nvPr/>
        </p:nvPicPr>
        <p:blipFill>
          <a:blip r:embed="rId2">
            <a:extLst>
              <a:ext uri="{28A0092B-C50C-407E-A947-70E740481C1C}">
                <a14:useLocalDpi xmlns:a14="http://schemas.microsoft.com/office/drawing/2010/main" val="0"/>
              </a:ext>
            </a:extLst>
          </a:blip>
          <a:srcRect l="-2094" t="707" r="4946" b="41889"/>
          <a:stretch/>
        </p:blipFill>
        <p:spPr>
          <a:xfrm>
            <a:off x="1055216" y="0"/>
            <a:ext cx="8722823" cy="6876000"/>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34" name="Freeform: Shape 25">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Freeform: Shape 27">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2EFC4EFD-8144-4975-B9AB-F33DAC4B6763}"/>
              </a:ext>
            </a:extLst>
          </p:cNvPr>
          <p:cNvSpPr>
            <a:spLocks noGrp="1"/>
          </p:cNvSpPr>
          <p:nvPr>
            <p:ph type="title"/>
          </p:nvPr>
        </p:nvSpPr>
        <p:spPr>
          <a:xfrm>
            <a:off x="448056" y="681038"/>
            <a:ext cx="2804504" cy="1325563"/>
          </a:xfrm>
        </p:spPr>
        <p:txBody>
          <a:bodyPr vert="horz" lIns="91440" tIns="45720" rIns="91440" bIns="45720" rtlCol="0" anchor="ctr">
            <a:normAutofit/>
          </a:bodyPr>
          <a:lstStyle/>
          <a:p>
            <a:r>
              <a:rPr lang="fr-FR" sz="2000" b="1" dirty="0">
                <a:latin typeface="Consolas" panose="020B0609020204030204" pitchFamily="49" charset="0"/>
              </a:rPr>
              <a:t>Un mot sur moi</a:t>
            </a:r>
            <a:endParaRPr lang="en-US" sz="2000" dirty="0">
              <a:latin typeface="Consolas" panose="020B0609020204030204" pitchFamily="49" charset="0"/>
            </a:endParaRPr>
          </a:p>
        </p:txBody>
      </p:sp>
      <p:sp>
        <p:nvSpPr>
          <p:cNvPr id="36" name="Rectangle 29">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Content Placeholder 20">
            <a:extLst>
              <a:ext uri="{FF2B5EF4-FFF2-40B4-BE49-F238E27FC236}">
                <a16:creationId xmlns:a16="http://schemas.microsoft.com/office/drawing/2014/main" id="{DFEE71C6-B850-4AB8-AD2A-0A3F13BBEC94}"/>
              </a:ext>
            </a:extLst>
          </p:cNvPr>
          <p:cNvSpPr>
            <a:spLocks noGrp="1"/>
          </p:cNvSpPr>
          <p:nvPr>
            <p:ph idx="1"/>
          </p:nvPr>
        </p:nvSpPr>
        <p:spPr>
          <a:xfrm>
            <a:off x="349500" y="2191569"/>
            <a:ext cx="3470833" cy="3918792"/>
          </a:xfrm>
        </p:spPr>
        <p:txBody>
          <a:bodyPr>
            <a:normAutofit/>
          </a:bodyPr>
          <a:lstStyle/>
          <a:p>
            <a:pPr marL="0" indent="0">
              <a:buNone/>
            </a:pPr>
            <a:r>
              <a:rPr lang="fr-FR" sz="1400" dirty="0">
                <a:latin typeface="Consolas" panose="020B0609020204030204" pitchFamily="49" charset="0"/>
              </a:rPr>
              <a:t>« Maman, assistante de direction, journaliste, adaptatrice pour sourds et malentendants, j’ai toujours eu besoin de trouver du sens aux missions que j’ai entreprises.</a:t>
            </a:r>
            <a:br>
              <a:rPr lang="fr-FR" sz="1400" dirty="0">
                <a:latin typeface="Consolas" panose="020B0609020204030204" pitchFamily="49" charset="0"/>
              </a:rPr>
            </a:br>
            <a:br>
              <a:rPr lang="fr-FR" sz="1400" dirty="0">
                <a:latin typeface="Consolas" panose="020B0609020204030204" pitchFamily="49" charset="0"/>
              </a:rPr>
            </a:br>
            <a:r>
              <a:rPr lang="fr-FR" sz="1400" dirty="0">
                <a:latin typeface="Consolas" panose="020B0609020204030204" pitchFamily="49" charset="0"/>
              </a:rPr>
              <a:t>À travers ce projet collaboratif,</a:t>
            </a:r>
            <a:br>
              <a:rPr lang="fr-FR" sz="1400" dirty="0">
                <a:latin typeface="Consolas" panose="020B0609020204030204" pitchFamily="49" charset="0"/>
              </a:rPr>
            </a:br>
            <a:r>
              <a:rPr lang="fr-FR" sz="1400" dirty="0">
                <a:latin typeface="Consolas" panose="020B0609020204030204" pitchFamily="49" charset="0"/>
              </a:rPr>
              <a:t>je souhaite rassembler dans un lieu unique, ouvert sur le monde et sur l’autre, un ensemble de services et d’initiatives inclusives, solidaires et locales qui permettent à l’explorateur qui sommeille en chacun de changer son regard sur le monde et d’entamer un voyage en Soi et un voyage vers l’autre. » </a:t>
            </a:r>
            <a:r>
              <a:rPr lang="fr-FR" sz="1400" i="1" dirty="0">
                <a:latin typeface="Consolas" panose="020B0609020204030204" pitchFamily="49" charset="0"/>
              </a:rPr>
              <a:t>France</a:t>
            </a:r>
            <a:endParaRPr lang="en-US" sz="1400" i="1" dirty="0">
              <a:latin typeface="Consolas" panose="020B0609020204030204" pitchFamily="49" charset="0"/>
            </a:endParaRPr>
          </a:p>
        </p:txBody>
      </p:sp>
      <p:pic>
        <p:nvPicPr>
          <p:cNvPr id="4" name="Espace réservé du contenu 4" descr="Une image contenant table, alimentation, eau&#10;&#10;Description générée automatiquement">
            <a:extLst>
              <a:ext uri="{FF2B5EF4-FFF2-40B4-BE49-F238E27FC236}">
                <a16:creationId xmlns:a16="http://schemas.microsoft.com/office/drawing/2014/main" id="{BBAEED40-0942-43AB-A840-A62770964F50}"/>
              </a:ext>
            </a:extLst>
          </p:cNvPr>
          <p:cNvPicPr>
            <a:picLocks noChangeAspect="1"/>
          </p:cNvPicPr>
          <p:nvPr/>
        </p:nvPicPr>
        <p:blipFill rotWithShape="1">
          <a:blip r:embed="rId3">
            <a:extLst>
              <a:ext uri="{28A0092B-C50C-407E-A947-70E740481C1C}">
                <a14:useLocalDpi xmlns:a14="http://schemas.microsoft.com/office/drawing/2010/main" val="0"/>
              </a:ext>
            </a:extLst>
          </a:blip>
          <a:srcRect l="497"/>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spTree>
    <p:extLst>
      <p:ext uri="{BB962C8B-B14F-4D97-AF65-F5344CB8AC3E}">
        <p14:creationId xmlns:p14="http://schemas.microsoft.com/office/powerpoint/2010/main" val="1773775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Image 12">
            <a:extLst>
              <a:ext uri="{FF2B5EF4-FFF2-40B4-BE49-F238E27FC236}">
                <a16:creationId xmlns:a16="http://schemas.microsoft.com/office/drawing/2014/main" id="{8A62D004-A674-47D6-A1CA-C0922800AB4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3392" r="2" b="2824"/>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4" name="ZoneTexte 3">
            <a:extLst>
              <a:ext uri="{FF2B5EF4-FFF2-40B4-BE49-F238E27FC236}">
                <a16:creationId xmlns:a16="http://schemas.microsoft.com/office/drawing/2014/main" id="{E492BB29-C287-4FB4-A02A-04AB75A6BEE8}"/>
              </a:ext>
            </a:extLst>
          </p:cNvPr>
          <p:cNvSpPr txBox="1"/>
          <p:nvPr/>
        </p:nvSpPr>
        <p:spPr>
          <a:xfrm>
            <a:off x="799536" y="264838"/>
            <a:ext cx="1849806" cy="276999"/>
          </a:xfrm>
          <a:prstGeom prst="rect">
            <a:avLst/>
          </a:prstGeom>
          <a:noFill/>
        </p:spPr>
        <p:txBody>
          <a:bodyPr wrap="square" rtlCol="0">
            <a:spAutoFit/>
          </a:bodyPr>
          <a:lstStyle/>
          <a:p>
            <a:r>
              <a:rPr lang="fr-FR" sz="1200" dirty="0">
                <a:latin typeface="Milasian Circa PERSONAL" pitchFamily="2" charset="0"/>
              </a:rPr>
              <a:t>Illustrations : Art-</a:t>
            </a:r>
            <a:r>
              <a:rPr lang="fr-FR" sz="1200" dirty="0" err="1">
                <a:latin typeface="Milasian Circa PERSONAL" pitchFamily="2" charset="0"/>
              </a:rPr>
              <a:t>Mella</a:t>
            </a:r>
            <a:endParaRPr lang="fr-FR" sz="1200" dirty="0">
              <a:latin typeface="Milasian Circa PERSONAL" pitchFamily="2" charset="0"/>
            </a:endParaRPr>
          </a:p>
        </p:txBody>
      </p:sp>
      <p:sp>
        <p:nvSpPr>
          <p:cNvPr id="29" name="ZoneTexte 28">
            <a:extLst>
              <a:ext uri="{FF2B5EF4-FFF2-40B4-BE49-F238E27FC236}">
                <a16:creationId xmlns:a16="http://schemas.microsoft.com/office/drawing/2014/main" id="{5C620FDA-6F4F-4246-8B4E-07C172501DA5}"/>
              </a:ext>
            </a:extLst>
          </p:cNvPr>
          <p:cNvSpPr txBox="1"/>
          <p:nvPr/>
        </p:nvSpPr>
        <p:spPr>
          <a:xfrm>
            <a:off x="6151903" y="5569210"/>
            <a:ext cx="6077157" cy="584775"/>
          </a:xfrm>
          <a:prstGeom prst="rect">
            <a:avLst/>
          </a:prstGeom>
          <a:noFill/>
        </p:spPr>
        <p:txBody>
          <a:bodyPr wrap="square" rtlCol="0">
            <a:spAutoFit/>
          </a:bodyPr>
          <a:lstStyle/>
          <a:p>
            <a:pPr algn="ctr"/>
            <a:r>
              <a:rPr lang="fr-FR" sz="1600" b="1" dirty="0">
                <a:solidFill>
                  <a:srgbClr val="8F5C7D"/>
                </a:solidFill>
                <a:latin typeface="Consolas" panose="020B0609020204030204" pitchFamily="49" charset="0"/>
              </a:rPr>
              <a:t>Ensemble,</a:t>
            </a:r>
          </a:p>
          <a:p>
            <a:pPr algn="ctr"/>
            <a:r>
              <a:rPr lang="fr-FR" sz="1600" b="1" dirty="0">
                <a:solidFill>
                  <a:srgbClr val="8F5C7D"/>
                </a:solidFill>
                <a:latin typeface="Consolas" panose="020B0609020204030204" pitchFamily="49" charset="0"/>
              </a:rPr>
              <a:t>créons dès aujourd’hui un avenir meilleur !</a:t>
            </a:r>
          </a:p>
        </p:txBody>
      </p:sp>
      <p:sp>
        <p:nvSpPr>
          <p:cNvPr id="11" name="Titre 10">
            <a:extLst>
              <a:ext uri="{FF2B5EF4-FFF2-40B4-BE49-F238E27FC236}">
                <a16:creationId xmlns:a16="http://schemas.microsoft.com/office/drawing/2014/main" id="{1284CC20-CDD3-41F4-8520-9CF4BD55ABF4}"/>
              </a:ext>
            </a:extLst>
          </p:cNvPr>
          <p:cNvSpPr txBox="1">
            <a:spLocks noGrp="1"/>
          </p:cNvSpPr>
          <p:nvPr>
            <p:ph type="title" idx="4294967295"/>
          </p:nvPr>
        </p:nvSpPr>
        <p:spPr>
          <a:xfrm>
            <a:off x="6059805" y="562987"/>
            <a:ext cx="6132194" cy="6061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600" b="1" i="1" u="none" strike="noStrike" kern="1200" cap="none" spc="0" normalizeH="0" baseline="0" noProof="0" dirty="0">
                <a:ln>
                  <a:noFill/>
                </a:ln>
                <a:solidFill>
                  <a:srgbClr val="7F7F7F"/>
                </a:solidFill>
                <a:effectLst/>
                <a:uLnTx/>
                <a:uFillTx/>
                <a:latin typeface="Consolas" panose="020B0609020204030204" pitchFamily="49" charset="0"/>
                <a:ea typeface="Calibri" panose="020F0502020204030204" pitchFamily="34" charset="0"/>
                <a:cs typeface="Times New Roman" panose="02020603050405020304" pitchFamily="18" charset="0"/>
              </a:rPr>
              <a:t>Une meilleure connaissance de soi et des autres</a:t>
            </a:r>
            <a:br>
              <a:rPr kumimoji="0" lang="fr-FR" sz="1600" b="1" i="1" u="none" strike="noStrike" kern="1200" cap="none" spc="0" normalizeH="0" baseline="0" noProof="0" dirty="0">
                <a:ln>
                  <a:noFill/>
                </a:ln>
                <a:solidFill>
                  <a:srgbClr val="7F7F7F"/>
                </a:solidFill>
                <a:effectLst/>
                <a:uLnTx/>
                <a:uFillTx/>
                <a:latin typeface="Consolas" panose="020B0609020204030204" pitchFamily="49" charset="0"/>
                <a:ea typeface="Calibri" panose="020F0502020204030204" pitchFamily="34" charset="0"/>
                <a:cs typeface="Times New Roman" panose="02020603050405020304" pitchFamily="18" charset="0"/>
              </a:rPr>
            </a:br>
            <a:r>
              <a:rPr kumimoji="0" lang="fr-FR" sz="1600" b="1" i="1" u="none" strike="noStrike" kern="1200" cap="none" spc="0" normalizeH="0" baseline="0" noProof="0" dirty="0">
                <a:ln>
                  <a:noFill/>
                </a:ln>
                <a:solidFill>
                  <a:srgbClr val="7F7F7F"/>
                </a:solidFill>
                <a:effectLst/>
                <a:uLnTx/>
                <a:uFillTx/>
                <a:latin typeface="Consolas" panose="020B0609020204030204" pitchFamily="49" charset="0"/>
                <a:ea typeface="Calibri" panose="020F0502020204030204" pitchFamily="34" charset="0"/>
                <a:cs typeface="Times New Roman" panose="02020603050405020304" pitchFamily="18" charset="0"/>
              </a:rPr>
              <a:t>nourrit le cœur et l’esprit et éloigne les peurs</a:t>
            </a:r>
            <a:endParaRPr kumimoji="0" lang="fr-FR" sz="1600" b="0" i="0" u="none" strike="noStrike" kern="1200" cap="none" spc="0" normalizeH="0" baseline="0" noProof="0" dirty="0">
              <a:ln>
                <a:noFill/>
              </a:ln>
              <a:solidFill>
                <a:schemeClr val="tx1"/>
              </a:solidFill>
              <a:effectLst/>
              <a:uLnTx/>
              <a:uFillTx/>
              <a:latin typeface="Consolas" panose="020B0609020204030204" pitchFamily="49"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44724CAE-44AD-4DB5-A3EF-912B441920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541" y="980840"/>
            <a:ext cx="3175882" cy="1902305"/>
          </a:xfrm>
          <a:prstGeom prst="rect">
            <a:avLst/>
          </a:prstGeom>
        </p:spPr>
      </p:pic>
      <p:sp>
        <p:nvSpPr>
          <p:cNvPr id="6" name="ZoneTexte 5">
            <a:extLst>
              <a:ext uri="{FF2B5EF4-FFF2-40B4-BE49-F238E27FC236}">
                <a16:creationId xmlns:a16="http://schemas.microsoft.com/office/drawing/2014/main" id="{498EE9AA-8C03-487D-8DD2-B20614A7387F}"/>
              </a:ext>
            </a:extLst>
          </p:cNvPr>
          <p:cNvSpPr txBox="1"/>
          <p:nvPr/>
        </p:nvSpPr>
        <p:spPr>
          <a:xfrm>
            <a:off x="6464008" y="2772315"/>
            <a:ext cx="5378824" cy="2308324"/>
          </a:xfrm>
          <a:prstGeom prst="rect">
            <a:avLst/>
          </a:prstGeom>
          <a:noFill/>
        </p:spPr>
        <p:txBody>
          <a:bodyPr wrap="square" rtlCol="0">
            <a:spAutoFit/>
          </a:bodyPr>
          <a:lstStyle/>
          <a:p>
            <a:r>
              <a:rPr lang="fr-FR" dirty="0" err="1">
                <a:latin typeface="D-DIN" panose="020B0504030202030204" pitchFamily="34" charset="77"/>
                <a:ea typeface="Aptos" panose="020B0004020202020204" pitchFamily="34" charset="0"/>
                <a:cs typeface="Times New Roman (Corps CS)"/>
              </a:rPr>
              <a:t>s</a:t>
            </a:r>
            <a:r>
              <a:rPr lang="fr-FR" sz="1800" b="1" dirty="0" err="1">
                <a:effectLst/>
                <a:latin typeface="D-DIN" panose="020B0504030202030204" pitchFamily="34" charset="77"/>
                <a:ea typeface="Aptos" panose="020B0004020202020204" pitchFamily="34" charset="0"/>
                <a:cs typeface="Times New Roman (Corps CS)"/>
              </a:rPr>
              <a:t>eye</a:t>
            </a:r>
            <a:r>
              <a:rPr lang="fr-FR" sz="1800" dirty="0" err="1">
                <a:effectLst/>
                <a:latin typeface="D-DIN" panose="020B0504030202030204" pitchFamily="34" charset="77"/>
                <a:ea typeface="Aptos" panose="020B0004020202020204" pitchFamily="34" charset="0"/>
                <a:cs typeface="Times New Roman (Corps CS)"/>
              </a:rPr>
              <a:t>wen</a:t>
            </a:r>
            <a:r>
              <a:rPr lang="fr-FR" sz="1600" dirty="0">
                <a:latin typeface="Consolas" panose="020B0609020204030204" pitchFamily="49" charset="0"/>
                <a:ea typeface="Aptos" panose="020B0004020202020204" pitchFamily="34" charset="0"/>
                <a:cs typeface="Times New Roman (Corps CS)"/>
              </a:rPr>
              <a:t> </a:t>
            </a:r>
            <a:r>
              <a:rPr lang="fr-FR" dirty="0">
                <a:latin typeface="Consolas" panose="020B0609020204030204" pitchFamily="49" charset="0"/>
                <a:ea typeface="Aptos" panose="020B0004020202020204" pitchFamily="34" charset="0"/>
                <a:cs typeface="Times New Roman (Corps CS)"/>
              </a:rPr>
              <a:t>est un tiers-</a:t>
            </a:r>
            <a:r>
              <a:rPr lang="fr-FR" dirty="0">
                <a:latin typeface="Consolas" panose="020B0609020204030204" pitchFamily="49" charset="0"/>
                <a:ea typeface="Aptos" panose="020B0004020202020204" pitchFamily="34" charset="0"/>
                <a:cs typeface="Consolas" panose="020B0609020204030204" pitchFamily="49" charset="0"/>
              </a:rPr>
              <a:t>l</a:t>
            </a:r>
            <a:r>
              <a:rPr lang="fr-FR" kern="100" dirty="0">
                <a:effectLst/>
                <a:latin typeface="Consolas" panose="020B0609020204030204" pitchFamily="49" charset="0"/>
                <a:ea typeface="Aptos" panose="020B0004020202020204" pitchFamily="34" charset="0"/>
                <a:cs typeface="Consolas" panose="020B0609020204030204" pitchFamily="49" charset="0"/>
              </a:rPr>
              <a:t>ieu convivial composé de plusieurs espaces dédiés à l’inclusion, la diversité et au handicap dans lequel un collectif d’associations et de professionnels propose une programmation mensuelle d’événements, d’ateliers et d’activités destinés à un public intergénérationnel</a:t>
            </a:r>
            <a:r>
              <a:rPr lang="fr-FR" sz="1400" kern="100" dirty="0">
                <a:effectLst/>
                <a:latin typeface="Consolas" panose="020B0609020204030204" pitchFamily="49" charset="0"/>
                <a:ea typeface="Aptos" panose="020B0004020202020204" pitchFamily="34" charset="0"/>
                <a:cs typeface="Consolas" panose="020B0609020204030204" pitchFamily="49" charset="0"/>
              </a:rPr>
              <a:t>.</a:t>
            </a:r>
          </a:p>
        </p:txBody>
      </p:sp>
    </p:spTree>
    <p:extLst>
      <p:ext uri="{BB962C8B-B14F-4D97-AF65-F5344CB8AC3E}">
        <p14:creationId xmlns:p14="http://schemas.microsoft.com/office/powerpoint/2010/main" val="144070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B4C1CB3D-3FB8-954D-A9E0-46B14A6275D1}"/>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l="4738" r="21457" b="1"/>
          <a:stretch/>
        </p:blipFill>
        <p:spPr>
          <a:xfrm>
            <a:off x="20" y="10"/>
            <a:ext cx="8450297" cy="6857990"/>
          </a:xfrm>
          <a:prstGeom prst="rect">
            <a:avLst/>
          </a:prstGeom>
        </p:spPr>
      </p:pic>
      <p:sp>
        <p:nvSpPr>
          <p:cNvPr id="4" name="ZoneTexte 3">
            <a:extLst>
              <a:ext uri="{FF2B5EF4-FFF2-40B4-BE49-F238E27FC236}">
                <a16:creationId xmlns:a16="http://schemas.microsoft.com/office/drawing/2014/main" id="{4F1BB5C6-E214-C7FA-0849-A81A1229C95C}"/>
              </a:ext>
            </a:extLst>
          </p:cNvPr>
          <p:cNvSpPr txBox="1"/>
          <p:nvPr/>
        </p:nvSpPr>
        <p:spPr>
          <a:xfrm>
            <a:off x="642551" y="1723012"/>
            <a:ext cx="5453450" cy="4911151"/>
          </a:xfrm>
          <a:prstGeom prst="rect">
            <a:avLst/>
          </a:prstGeom>
        </p:spPr>
        <p:txBody>
          <a:bodyPr vert="horz" lIns="91440" tIns="45720" rIns="91440" bIns="45720" rtlCol="0">
            <a:noAutofit/>
          </a:bodyPr>
          <a:lstStyle/>
          <a:p>
            <a:pPr indent="-228600" fontAlgn="base">
              <a:lnSpc>
                <a:spcPct val="90000"/>
              </a:lnSpc>
              <a:spcAft>
                <a:spcPts val="600"/>
              </a:spcAft>
              <a:buFont typeface="Arial" panose="020B0604020202020204" pitchFamily="34" charset="0"/>
              <a:buChar char="•"/>
            </a:pPr>
            <a:r>
              <a:rPr lang="en-US" i="0" u="none" strike="noStrike" dirty="0">
                <a:solidFill>
                  <a:srgbClr val="00B0F0"/>
                </a:solidFill>
                <a:effectLst/>
                <a:hlinkClick r:id="rId3">
                  <a:extLst>
                    <a:ext uri="{A12FA001-AC4F-418D-AE19-62706E023703}">
                      <ahyp:hlinkClr xmlns:ahyp="http://schemas.microsoft.com/office/drawing/2018/hyperlinkcolor" val="tx"/>
                    </a:ext>
                  </a:extLst>
                </a:hlinkClick>
              </a:rPr>
              <a:t>Un tiers-lieu</a:t>
            </a:r>
            <a:r>
              <a:rPr lang="en-US" i="0" dirty="0">
                <a:solidFill>
                  <a:srgbClr val="00B0F0"/>
                </a:solidFill>
                <a:effectLst/>
              </a:rPr>
              <a:t> </a:t>
            </a:r>
            <a:r>
              <a:rPr lang="en-US" i="0" dirty="0" err="1">
                <a:solidFill>
                  <a:srgbClr val="FFFFFF"/>
                </a:solidFill>
                <a:effectLst/>
              </a:rPr>
              <a:t>est</a:t>
            </a:r>
            <a:r>
              <a:rPr lang="en-US" i="0" dirty="0">
                <a:solidFill>
                  <a:srgbClr val="FFFFFF"/>
                </a:solidFill>
                <a:effectLst/>
              </a:rPr>
              <a:t> </a:t>
            </a:r>
            <a:r>
              <a:rPr lang="en-US" i="0" dirty="0" err="1">
                <a:solidFill>
                  <a:srgbClr val="FFFFFF"/>
                </a:solidFill>
                <a:effectLst/>
              </a:rPr>
              <a:t>l’incarnation</a:t>
            </a:r>
            <a:r>
              <a:rPr lang="en-US" i="0" dirty="0">
                <a:solidFill>
                  <a:srgbClr val="FFFFFF"/>
                </a:solidFill>
                <a:effectLst/>
              </a:rPr>
              <a:t>, dans un </a:t>
            </a:r>
            <a:r>
              <a:rPr lang="en-US" i="0" dirty="0" err="1">
                <a:solidFill>
                  <a:srgbClr val="FFFFFF"/>
                </a:solidFill>
                <a:effectLst/>
              </a:rPr>
              <a:t>espace</a:t>
            </a:r>
            <a:r>
              <a:rPr lang="en-US" i="0" dirty="0">
                <a:solidFill>
                  <a:srgbClr val="FFFFFF"/>
                </a:solidFill>
                <a:effectLst/>
              </a:rPr>
              <a:t> </a:t>
            </a:r>
            <a:r>
              <a:rPr lang="en-US" i="0" dirty="0" err="1">
                <a:solidFill>
                  <a:srgbClr val="FFFFFF"/>
                </a:solidFill>
                <a:effectLst/>
              </a:rPr>
              <a:t>d’activités</a:t>
            </a:r>
            <a:r>
              <a:rPr lang="en-US" i="0" dirty="0">
                <a:solidFill>
                  <a:srgbClr val="FFFFFF"/>
                </a:solidFill>
                <a:effectLst/>
              </a:rPr>
              <a:t> </a:t>
            </a:r>
            <a:r>
              <a:rPr lang="en-US" i="0" dirty="0" err="1">
                <a:solidFill>
                  <a:srgbClr val="FFFFFF"/>
                </a:solidFill>
                <a:effectLst/>
              </a:rPr>
              <a:t>marchandes</a:t>
            </a:r>
            <a:r>
              <a:rPr lang="en-US" i="0" dirty="0">
                <a:solidFill>
                  <a:srgbClr val="FFFFFF"/>
                </a:solidFill>
                <a:effectLst/>
              </a:rPr>
              <a:t> </a:t>
            </a:r>
            <a:r>
              <a:rPr lang="en-US" i="0" dirty="0" err="1">
                <a:solidFill>
                  <a:srgbClr val="FFFFFF"/>
                </a:solidFill>
                <a:effectLst/>
              </a:rPr>
              <a:t>ou</a:t>
            </a:r>
            <a:r>
              <a:rPr lang="en-US" i="0" dirty="0">
                <a:solidFill>
                  <a:srgbClr val="FFFFFF"/>
                </a:solidFill>
                <a:effectLst/>
              </a:rPr>
              <a:t> non </a:t>
            </a:r>
            <a:r>
              <a:rPr lang="en-US" i="0" dirty="0" err="1">
                <a:solidFill>
                  <a:srgbClr val="FFFFFF"/>
                </a:solidFill>
                <a:effectLst/>
              </a:rPr>
              <a:t>marchandes</a:t>
            </a:r>
            <a:r>
              <a:rPr lang="en-US" i="0" dirty="0">
                <a:solidFill>
                  <a:srgbClr val="FFFFFF"/>
                </a:solidFill>
                <a:effectLst/>
              </a:rPr>
              <a:t>, d’un </a:t>
            </a:r>
            <a:r>
              <a:rPr lang="en-US" i="0" dirty="0" err="1">
                <a:solidFill>
                  <a:srgbClr val="FFFFFF"/>
                </a:solidFill>
                <a:effectLst/>
              </a:rPr>
              <a:t>contrat</a:t>
            </a:r>
            <a:r>
              <a:rPr lang="en-US" i="0" dirty="0">
                <a:solidFill>
                  <a:srgbClr val="FFFFFF"/>
                </a:solidFill>
                <a:effectLst/>
              </a:rPr>
              <a:t> social qui se </a:t>
            </a:r>
            <a:r>
              <a:rPr lang="en-US" i="0" dirty="0" err="1">
                <a:solidFill>
                  <a:srgbClr val="FFFFFF"/>
                </a:solidFill>
                <a:effectLst/>
              </a:rPr>
              <a:t>décompose</a:t>
            </a:r>
            <a:r>
              <a:rPr lang="en-US" i="0" dirty="0">
                <a:solidFill>
                  <a:srgbClr val="FFFFFF"/>
                </a:solidFill>
                <a:effectLst/>
              </a:rPr>
              <a:t> à travers trois dimensions :</a:t>
            </a:r>
            <a:br>
              <a:rPr lang="en-US" i="0" dirty="0">
                <a:solidFill>
                  <a:srgbClr val="FFFFFF"/>
                </a:solidFill>
                <a:effectLst/>
              </a:rPr>
            </a:br>
            <a:br>
              <a:rPr lang="en-US" i="0" dirty="0">
                <a:solidFill>
                  <a:srgbClr val="FFFFFF"/>
                </a:solidFill>
                <a:effectLst/>
              </a:rPr>
            </a:br>
            <a:r>
              <a:rPr lang="en-US" i="0" dirty="0">
                <a:solidFill>
                  <a:srgbClr val="FFFFFF"/>
                </a:solidFill>
                <a:effectLst/>
              </a:rPr>
              <a:t>01. un </a:t>
            </a:r>
            <a:r>
              <a:rPr lang="en-US" i="0" dirty="0" err="1">
                <a:solidFill>
                  <a:srgbClr val="FFFFFF"/>
                </a:solidFill>
                <a:effectLst/>
              </a:rPr>
              <a:t>parcours</a:t>
            </a:r>
            <a:r>
              <a:rPr lang="en-US" i="0" dirty="0">
                <a:solidFill>
                  <a:srgbClr val="FFFFFF"/>
                </a:solidFill>
                <a:effectLst/>
              </a:rPr>
              <a:t> </a:t>
            </a:r>
            <a:r>
              <a:rPr lang="en-US" i="0" dirty="0" err="1">
                <a:solidFill>
                  <a:srgbClr val="FFFFFF"/>
                </a:solidFill>
                <a:effectLst/>
              </a:rPr>
              <a:t>d’émancipation</a:t>
            </a:r>
            <a:r>
              <a:rPr lang="en-US" i="0" dirty="0">
                <a:solidFill>
                  <a:srgbClr val="FFFFFF"/>
                </a:solidFill>
                <a:effectLst/>
              </a:rPr>
              <a:t> </a:t>
            </a:r>
            <a:r>
              <a:rPr lang="en-US" i="0" dirty="0" err="1">
                <a:solidFill>
                  <a:srgbClr val="FFFFFF"/>
                </a:solidFill>
                <a:effectLst/>
              </a:rPr>
              <a:t>individuelle</a:t>
            </a:r>
            <a:r>
              <a:rPr lang="en-US" i="0" dirty="0">
                <a:solidFill>
                  <a:srgbClr val="FFFFFF"/>
                </a:solidFill>
                <a:effectLst/>
              </a:rPr>
              <a:t>;</a:t>
            </a:r>
            <a:br>
              <a:rPr lang="en-US" i="0" dirty="0">
                <a:solidFill>
                  <a:srgbClr val="FFFFFF"/>
                </a:solidFill>
                <a:effectLst/>
              </a:rPr>
            </a:br>
            <a:r>
              <a:rPr lang="en-US" i="0" dirty="0">
                <a:solidFill>
                  <a:srgbClr val="FFFFFF"/>
                </a:solidFill>
                <a:effectLst/>
              </a:rPr>
              <a:t>02. </a:t>
            </a:r>
            <a:r>
              <a:rPr lang="en-US" i="0" dirty="0" err="1">
                <a:solidFill>
                  <a:srgbClr val="FFFFFF"/>
                </a:solidFill>
                <a:effectLst/>
              </a:rPr>
              <a:t>une</a:t>
            </a:r>
            <a:r>
              <a:rPr lang="en-US" i="0" dirty="0">
                <a:solidFill>
                  <a:srgbClr val="FFFFFF"/>
                </a:solidFill>
                <a:effectLst/>
              </a:rPr>
              <a:t> </a:t>
            </a:r>
            <a:r>
              <a:rPr lang="en-US" i="0" dirty="0" err="1">
                <a:solidFill>
                  <a:srgbClr val="FFFFFF"/>
                </a:solidFill>
                <a:effectLst/>
              </a:rPr>
              <a:t>dynamique</a:t>
            </a:r>
            <a:r>
              <a:rPr lang="en-US" i="0" dirty="0">
                <a:solidFill>
                  <a:srgbClr val="FFFFFF"/>
                </a:solidFill>
                <a:effectLst/>
              </a:rPr>
              <a:t> collective;</a:t>
            </a:r>
            <a:br>
              <a:rPr lang="en-US" i="0" dirty="0">
                <a:solidFill>
                  <a:srgbClr val="FFFFFF"/>
                </a:solidFill>
                <a:effectLst/>
              </a:rPr>
            </a:br>
            <a:r>
              <a:rPr lang="en-US" i="0" dirty="0">
                <a:solidFill>
                  <a:srgbClr val="FFFFFF"/>
                </a:solidFill>
                <a:effectLst/>
              </a:rPr>
              <a:t>03. </a:t>
            </a:r>
            <a:r>
              <a:rPr lang="en-US" i="0" dirty="0" err="1">
                <a:solidFill>
                  <a:srgbClr val="FFFFFF"/>
                </a:solidFill>
                <a:effectLst/>
              </a:rPr>
              <a:t>une</a:t>
            </a:r>
            <a:r>
              <a:rPr lang="en-US" i="0" dirty="0">
                <a:solidFill>
                  <a:srgbClr val="FFFFFF"/>
                </a:solidFill>
                <a:effectLst/>
              </a:rPr>
              <a:t> démarche </a:t>
            </a:r>
            <a:r>
              <a:rPr lang="en-US" i="0" dirty="0" err="1">
                <a:solidFill>
                  <a:srgbClr val="FFFFFF"/>
                </a:solidFill>
                <a:effectLst/>
              </a:rPr>
              <a:t>motivée</a:t>
            </a:r>
            <a:r>
              <a:rPr lang="en-US" i="0" dirty="0">
                <a:solidFill>
                  <a:srgbClr val="FFFFFF"/>
                </a:solidFill>
                <a:effectLst/>
              </a:rPr>
              <a:t> par </a:t>
            </a:r>
            <a:r>
              <a:rPr lang="en-US" i="0" u="sng" dirty="0" err="1">
                <a:solidFill>
                  <a:srgbClr val="00B0F0"/>
                </a:solidFill>
                <a:effectLst/>
              </a:rPr>
              <a:t>l’intérêt</a:t>
            </a:r>
            <a:r>
              <a:rPr lang="en-US" i="0" u="sng" dirty="0">
                <a:solidFill>
                  <a:srgbClr val="00B0F0"/>
                </a:solidFill>
                <a:effectLst/>
              </a:rPr>
              <a:t> </a:t>
            </a:r>
            <a:r>
              <a:rPr lang="en-US" i="0" u="sng" dirty="0" err="1">
                <a:solidFill>
                  <a:srgbClr val="00B0F0"/>
                </a:solidFill>
                <a:effectLst/>
              </a:rPr>
              <a:t>général</a:t>
            </a:r>
            <a:r>
              <a:rPr lang="en-US" i="0" dirty="0">
                <a:solidFill>
                  <a:srgbClr val="FFFFFF"/>
                </a:solidFill>
                <a:effectLst/>
              </a:rPr>
              <a:t>.</a:t>
            </a:r>
          </a:p>
          <a:p>
            <a:pPr indent="-228600" fontAlgn="base">
              <a:lnSpc>
                <a:spcPct val="90000"/>
              </a:lnSpc>
              <a:spcAft>
                <a:spcPts val="600"/>
              </a:spcAft>
              <a:buFont typeface="Arial" panose="020B0604020202020204" pitchFamily="34" charset="0"/>
              <a:buChar char="•"/>
            </a:pPr>
            <a:endParaRPr lang="en-US" i="0" dirty="0">
              <a:solidFill>
                <a:srgbClr val="FFFFFF"/>
              </a:solidFill>
              <a:effectLst/>
            </a:endParaRPr>
          </a:p>
          <a:p>
            <a:pPr indent="-228600" fontAlgn="base">
              <a:lnSpc>
                <a:spcPct val="90000"/>
              </a:lnSpc>
              <a:spcAft>
                <a:spcPts val="600"/>
              </a:spcAft>
              <a:buFont typeface="Arial" panose="020B0604020202020204" pitchFamily="34" charset="0"/>
              <a:buChar char="•"/>
            </a:pPr>
            <a:r>
              <a:rPr lang="en-US" i="0" dirty="0">
                <a:solidFill>
                  <a:srgbClr val="FFFFFF"/>
                </a:solidFill>
                <a:effectLst/>
              </a:rPr>
              <a:t>Les tiers-</a:t>
            </a:r>
            <a:r>
              <a:rPr lang="en-US" i="0" dirty="0" err="1">
                <a:solidFill>
                  <a:srgbClr val="FFFFFF"/>
                </a:solidFill>
                <a:effectLst/>
              </a:rPr>
              <a:t>lieux</a:t>
            </a:r>
            <a:r>
              <a:rPr lang="en-US" i="0" dirty="0">
                <a:solidFill>
                  <a:srgbClr val="FFFFFF"/>
                </a:solidFill>
                <a:effectLst/>
              </a:rPr>
              <a:t> </a:t>
            </a:r>
            <a:r>
              <a:rPr lang="en-US" i="0" dirty="0" err="1">
                <a:solidFill>
                  <a:srgbClr val="FFFFFF"/>
                </a:solidFill>
                <a:effectLst/>
              </a:rPr>
              <a:t>doivent</a:t>
            </a:r>
            <a:r>
              <a:rPr lang="en-US" i="0" dirty="0">
                <a:solidFill>
                  <a:srgbClr val="FFFFFF"/>
                </a:solidFill>
                <a:effectLst/>
              </a:rPr>
              <a:t> </a:t>
            </a:r>
            <a:r>
              <a:rPr lang="en-US" i="0" dirty="0" err="1">
                <a:solidFill>
                  <a:srgbClr val="FFFFFF"/>
                </a:solidFill>
                <a:effectLst/>
              </a:rPr>
              <a:t>permettre</a:t>
            </a:r>
            <a:r>
              <a:rPr lang="en-US" i="0" dirty="0">
                <a:solidFill>
                  <a:srgbClr val="FFFFFF"/>
                </a:solidFill>
                <a:effectLst/>
              </a:rPr>
              <a:t> à chacun et </a:t>
            </a:r>
            <a:r>
              <a:rPr lang="en-US" i="0" dirty="0" err="1">
                <a:solidFill>
                  <a:srgbClr val="FFFFFF"/>
                </a:solidFill>
                <a:effectLst/>
              </a:rPr>
              <a:t>collectivement</a:t>
            </a:r>
            <a:r>
              <a:rPr lang="en-US" i="0" dirty="0">
                <a:solidFill>
                  <a:srgbClr val="FFFFFF"/>
                </a:solidFill>
                <a:effectLst/>
              </a:rPr>
              <a:t>, de se </a:t>
            </a:r>
            <a:r>
              <a:rPr lang="en-US" i="0" dirty="0" err="1">
                <a:solidFill>
                  <a:srgbClr val="FFFFFF"/>
                </a:solidFill>
                <a:effectLst/>
              </a:rPr>
              <a:t>saisir</a:t>
            </a:r>
            <a:r>
              <a:rPr lang="en-US" i="0" dirty="0">
                <a:solidFill>
                  <a:srgbClr val="FFFFFF"/>
                </a:solidFill>
                <a:effectLst/>
              </a:rPr>
              <a:t> de son </a:t>
            </a:r>
            <a:r>
              <a:rPr lang="en-US" i="0" dirty="0" err="1">
                <a:solidFill>
                  <a:srgbClr val="FFFFFF"/>
                </a:solidFill>
                <a:effectLst/>
              </a:rPr>
              <a:t>pouvoir</a:t>
            </a:r>
            <a:r>
              <a:rPr lang="en-US" i="0" dirty="0">
                <a:solidFill>
                  <a:srgbClr val="FFFFFF"/>
                </a:solidFill>
                <a:effectLst/>
              </a:rPr>
              <a:t> </a:t>
            </a:r>
            <a:r>
              <a:rPr lang="en-US" i="0" dirty="0" err="1">
                <a:solidFill>
                  <a:srgbClr val="FFFFFF"/>
                </a:solidFill>
                <a:effectLst/>
              </a:rPr>
              <a:t>d’agir</a:t>
            </a:r>
            <a:r>
              <a:rPr lang="en-US" i="0" dirty="0">
                <a:solidFill>
                  <a:srgbClr val="FFFFFF"/>
                </a:solidFill>
                <a:effectLst/>
              </a:rPr>
              <a:t> et de </a:t>
            </a:r>
            <a:r>
              <a:rPr lang="en-US" i="0" dirty="0" err="1">
                <a:solidFill>
                  <a:srgbClr val="FFFFFF"/>
                </a:solidFill>
                <a:effectLst/>
              </a:rPr>
              <a:t>répondre</a:t>
            </a:r>
            <a:r>
              <a:rPr lang="en-US" i="0" dirty="0">
                <a:solidFill>
                  <a:srgbClr val="FFFFFF"/>
                </a:solidFill>
                <a:effectLst/>
              </a:rPr>
              <a:t> aux grands </a:t>
            </a:r>
            <a:r>
              <a:rPr lang="en-US" i="0" dirty="0" err="1">
                <a:solidFill>
                  <a:srgbClr val="FFFFFF"/>
                </a:solidFill>
                <a:effectLst/>
              </a:rPr>
              <a:t>enjeux</a:t>
            </a:r>
            <a:r>
              <a:rPr lang="en-US" i="0" dirty="0">
                <a:solidFill>
                  <a:srgbClr val="FFFFFF"/>
                </a:solidFill>
                <a:effectLst/>
              </a:rPr>
              <a:t> de la transition qui </a:t>
            </a:r>
            <a:r>
              <a:rPr lang="en-US" i="0" dirty="0" err="1">
                <a:solidFill>
                  <a:srgbClr val="FFFFFF"/>
                </a:solidFill>
                <a:effectLst/>
              </a:rPr>
              <a:t>s’impose</a:t>
            </a:r>
            <a:r>
              <a:rPr lang="en-US" i="0" dirty="0">
                <a:solidFill>
                  <a:srgbClr val="FFFFFF"/>
                </a:solidFill>
                <a:effectLst/>
              </a:rPr>
              <a:t> à nous </a:t>
            </a:r>
            <a:r>
              <a:rPr lang="en-US" i="0" dirty="0" err="1">
                <a:solidFill>
                  <a:srgbClr val="FFFFFF"/>
                </a:solidFill>
                <a:effectLst/>
              </a:rPr>
              <a:t>aujourd’hui</a:t>
            </a:r>
            <a:r>
              <a:rPr lang="en-US" i="0" dirty="0">
                <a:solidFill>
                  <a:srgbClr val="FFFFFF"/>
                </a:solidFill>
                <a:effectLst/>
              </a:rPr>
              <a:t>.</a:t>
            </a:r>
          </a:p>
          <a:p>
            <a:pPr indent="-228600" fontAlgn="base">
              <a:lnSpc>
                <a:spcPct val="90000"/>
              </a:lnSpc>
              <a:spcAft>
                <a:spcPts val="600"/>
              </a:spcAft>
              <a:buFont typeface="Arial" panose="020B0604020202020204" pitchFamily="34" charset="0"/>
              <a:buChar char="•"/>
            </a:pPr>
            <a:r>
              <a:rPr lang="en-US" i="0" dirty="0">
                <a:solidFill>
                  <a:srgbClr val="FFFFFF"/>
                </a:solidFill>
                <a:effectLst/>
              </a:rPr>
              <a:t>Ce </a:t>
            </a:r>
            <a:r>
              <a:rPr lang="en-US" i="0" dirty="0" err="1">
                <a:solidFill>
                  <a:srgbClr val="FFFFFF"/>
                </a:solidFill>
                <a:effectLst/>
              </a:rPr>
              <a:t>sont</a:t>
            </a:r>
            <a:r>
              <a:rPr lang="en-US" i="0" dirty="0">
                <a:solidFill>
                  <a:srgbClr val="FFFFFF"/>
                </a:solidFill>
                <a:effectLst/>
              </a:rPr>
              <a:t> des </a:t>
            </a:r>
            <a:r>
              <a:rPr lang="en-US" i="0" dirty="0" err="1">
                <a:solidFill>
                  <a:srgbClr val="FFFFFF"/>
                </a:solidFill>
                <a:effectLst/>
              </a:rPr>
              <a:t>projets</a:t>
            </a:r>
            <a:r>
              <a:rPr lang="en-US" i="0" dirty="0">
                <a:solidFill>
                  <a:srgbClr val="FFFFFF"/>
                </a:solidFill>
                <a:effectLst/>
              </a:rPr>
              <a:t> </a:t>
            </a:r>
            <a:r>
              <a:rPr lang="en-US" i="0" dirty="0" err="1">
                <a:solidFill>
                  <a:srgbClr val="FFFFFF"/>
                </a:solidFill>
                <a:effectLst/>
              </a:rPr>
              <a:t>structurants</a:t>
            </a:r>
            <a:r>
              <a:rPr lang="en-US" i="0" dirty="0">
                <a:solidFill>
                  <a:srgbClr val="FFFFFF"/>
                </a:solidFill>
                <a:effectLst/>
              </a:rPr>
              <a:t> de </a:t>
            </a:r>
            <a:r>
              <a:rPr lang="en-US" i="0" dirty="0" err="1">
                <a:solidFill>
                  <a:srgbClr val="FFFFFF"/>
                </a:solidFill>
                <a:effectLst/>
              </a:rPr>
              <a:t>territoires</a:t>
            </a:r>
            <a:r>
              <a:rPr lang="en-US" i="0" dirty="0">
                <a:solidFill>
                  <a:srgbClr val="FFFFFF"/>
                </a:solidFill>
                <a:effectLst/>
              </a:rPr>
              <a:t>, qui (re)</a:t>
            </a:r>
            <a:r>
              <a:rPr lang="en-US" i="0" dirty="0" err="1">
                <a:solidFill>
                  <a:srgbClr val="FFFFFF"/>
                </a:solidFill>
                <a:effectLst/>
              </a:rPr>
              <a:t>dynamisent</a:t>
            </a:r>
            <a:r>
              <a:rPr lang="en-US" i="0" dirty="0">
                <a:solidFill>
                  <a:srgbClr val="FFFFFF"/>
                </a:solidFill>
                <a:effectLst/>
              </a:rPr>
              <a:t> un quartier, </a:t>
            </a:r>
            <a:r>
              <a:rPr lang="en-US" i="0" dirty="0" err="1">
                <a:solidFill>
                  <a:srgbClr val="FFFFFF"/>
                </a:solidFill>
                <a:effectLst/>
              </a:rPr>
              <a:t>une</a:t>
            </a:r>
            <a:r>
              <a:rPr lang="en-US" i="0" dirty="0">
                <a:solidFill>
                  <a:srgbClr val="FFFFFF"/>
                </a:solidFill>
                <a:effectLst/>
              </a:rPr>
              <a:t> </a:t>
            </a:r>
            <a:r>
              <a:rPr lang="en-US" i="0" dirty="0" err="1">
                <a:solidFill>
                  <a:srgbClr val="FFFFFF"/>
                </a:solidFill>
                <a:effectLst/>
              </a:rPr>
              <a:t>ville</a:t>
            </a:r>
            <a:r>
              <a:rPr lang="en-US" i="0" dirty="0">
                <a:solidFill>
                  <a:srgbClr val="FFFFFF"/>
                </a:solidFill>
                <a:effectLst/>
              </a:rPr>
              <a:t>. </a:t>
            </a:r>
            <a:r>
              <a:rPr lang="en-US" i="0" dirty="0" err="1">
                <a:solidFill>
                  <a:srgbClr val="FFFFFF"/>
                </a:solidFill>
                <a:effectLst/>
              </a:rPr>
              <a:t>Ces</a:t>
            </a:r>
            <a:r>
              <a:rPr lang="en-US" i="0" dirty="0">
                <a:solidFill>
                  <a:srgbClr val="FFFFFF"/>
                </a:solidFill>
                <a:effectLst/>
              </a:rPr>
              <a:t> </a:t>
            </a:r>
            <a:r>
              <a:rPr lang="en-US" i="0" dirty="0" err="1">
                <a:solidFill>
                  <a:srgbClr val="FFFFFF"/>
                </a:solidFill>
                <a:effectLst/>
              </a:rPr>
              <a:t>espaces</a:t>
            </a:r>
            <a:r>
              <a:rPr lang="en-US" i="0" dirty="0">
                <a:solidFill>
                  <a:srgbClr val="FFFFFF"/>
                </a:solidFill>
                <a:effectLst/>
              </a:rPr>
              <a:t> </a:t>
            </a:r>
            <a:r>
              <a:rPr lang="en-US" i="0" dirty="0" err="1">
                <a:solidFill>
                  <a:srgbClr val="FFFFFF"/>
                </a:solidFill>
                <a:effectLst/>
              </a:rPr>
              <a:t>sont</a:t>
            </a:r>
            <a:r>
              <a:rPr lang="en-US" i="0" dirty="0">
                <a:solidFill>
                  <a:srgbClr val="FFFFFF"/>
                </a:solidFill>
                <a:effectLst/>
              </a:rPr>
              <a:t> </a:t>
            </a:r>
            <a:r>
              <a:rPr lang="en-US" i="0" dirty="0" err="1">
                <a:solidFill>
                  <a:srgbClr val="FFFFFF"/>
                </a:solidFill>
                <a:effectLst/>
              </a:rPr>
              <a:t>conçus</a:t>
            </a:r>
            <a:r>
              <a:rPr lang="en-US" i="0" dirty="0">
                <a:solidFill>
                  <a:srgbClr val="FFFFFF"/>
                </a:solidFill>
                <a:effectLst/>
              </a:rPr>
              <a:t> pour </a:t>
            </a:r>
            <a:r>
              <a:rPr lang="en-US" i="0" dirty="0" err="1">
                <a:solidFill>
                  <a:srgbClr val="FFFFFF"/>
                </a:solidFill>
                <a:effectLst/>
              </a:rPr>
              <a:t>créer</a:t>
            </a:r>
            <a:r>
              <a:rPr lang="en-US" i="0" dirty="0">
                <a:solidFill>
                  <a:srgbClr val="FFFFFF"/>
                </a:solidFill>
                <a:effectLst/>
              </a:rPr>
              <a:t> les conditions les plus </a:t>
            </a:r>
            <a:r>
              <a:rPr lang="en-US" i="0" dirty="0" err="1">
                <a:solidFill>
                  <a:srgbClr val="FFFFFF"/>
                </a:solidFill>
                <a:effectLst/>
              </a:rPr>
              <a:t>favorables</a:t>
            </a:r>
            <a:r>
              <a:rPr lang="en-US" i="0" dirty="0">
                <a:solidFill>
                  <a:srgbClr val="FFFFFF"/>
                </a:solidFill>
                <a:effectLst/>
              </a:rPr>
              <a:t> à </a:t>
            </a:r>
            <a:r>
              <a:rPr lang="en-US" i="0" dirty="0" err="1">
                <a:solidFill>
                  <a:srgbClr val="FFFFFF"/>
                </a:solidFill>
                <a:effectLst/>
              </a:rPr>
              <a:t>l’éclosion</a:t>
            </a:r>
            <a:r>
              <a:rPr lang="en-US" i="0" dirty="0">
                <a:solidFill>
                  <a:srgbClr val="FFFFFF"/>
                </a:solidFill>
                <a:effectLst/>
              </a:rPr>
              <a:t> des </a:t>
            </a:r>
            <a:r>
              <a:rPr lang="en-US" i="0" dirty="0" err="1">
                <a:solidFill>
                  <a:srgbClr val="FFFFFF"/>
                </a:solidFill>
                <a:effectLst/>
              </a:rPr>
              <a:t>idées</a:t>
            </a:r>
            <a:r>
              <a:rPr lang="en-US" i="0" dirty="0">
                <a:solidFill>
                  <a:srgbClr val="FFFFFF"/>
                </a:solidFill>
                <a:effectLst/>
              </a:rPr>
              <a:t> et à la </a:t>
            </a:r>
            <a:r>
              <a:rPr lang="en-US" i="0" u="sng" strike="noStrike" dirty="0">
                <a:solidFill>
                  <a:srgbClr val="00B0F0"/>
                </a:solidFill>
                <a:effectLst/>
                <a:hlinkClick r:id="rId4">
                  <a:extLst>
                    <a:ext uri="{A12FA001-AC4F-418D-AE19-62706E023703}">
                      <ahyp:hlinkClr xmlns:ahyp="http://schemas.microsoft.com/office/drawing/2018/hyperlinkcolor" val="tx"/>
                    </a:ext>
                  </a:extLst>
                </a:hlinkClick>
              </a:rPr>
              <a:t>coopération</a:t>
            </a:r>
            <a:r>
              <a:rPr lang="en-US" i="0" u="sng" dirty="0">
                <a:solidFill>
                  <a:srgbClr val="00B0F0"/>
                </a:solidFill>
                <a:effectLst/>
              </a:rPr>
              <a:t> locale</a:t>
            </a:r>
            <a:r>
              <a:rPr lang="en-US" i="0" dirty="0">
                <a:solidFill>
                  <a:srgbClr val="FFFFFF"/>
                </a:solidFill>
                <a:effectLst/>
              </a:rPr>
              <a:t>.</a:t>
            </a:r>
          </a:p>
        </p:txBody>
      </p:sp>
      <p:pic>
        <p:nvPicPr>
          <p:cNvPr id="2" name="Image 1">
            <a:extLst>
              <a:ext uri="{FF2B5EF4-FFF2-40B4-BE49-F238E27FC236}">
                <a16:creationId xmlns:a16="http://schemas.microsoft.com/office/drawing/2014/main" id="{27261DEC-D32C-DB78-B087-A574980273D8}"/>
              </a:ext>
            </a:extLst>
          </p:cNvPr>
          <p:cNvPicPr>
            <a:picLocks noChangeAspect="1"/>
          </p:cNvPicPr>
          <p:nvPr/>
        </p:nvPicPr>
        <p:blipFill rotWithShape="1">
          <a:blip r:embed="rId5">
            <a:extLst>
              <a:ext uri="{28A0092B-C50C-407E-A947-70E740481C1C}">
                <a14:useLocalDpi xmlns:a14="http://schemas.microsoft.com/office/drawing/2010/main" val="0"/>
              </a:ext>
            </a:extLst>
          </a:blip>
          <a:srcRect t="3218" r="1" b="3048"/>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ZoneTexte 4">
            <a:extLst>
              <a:ext uri="{FF2B5EF4-FFF2-40B4-BE49-F238E27FC236}">
                <a16:creationId xmlns:a16="http://schemas.microsoft.com/office/drawing/2014/main" id="{E3E1C59F-434A-ED65-37A9-A845C090462D}"/>
              </a:ext>
            </a:extLst>
          </p:cNvPr>
          <p:cNvSpPr txBox="1"/>
          <p:nvPr/>
        </p:nvSpPr>
        <p:spPr>
          <a:xfrm>
            <a:off x="642550" y="681037"/>
            <a:ext cx="5962785" cy="584775"/>
          </a:xfrm>
          <a:prstGeom prst="rect">
            <a:avLst/>
          </a:prstGeom>
          <a:noFill/>
        </p:spPr>
        <p:txBody>
          <a:bodyPr wrap="square" rtlCol="0">
            <a:spAutoFit/>
          </a:bodyPr>
          <a:lstStyle/>
          <a:p>
            <a:r>
              <a:rPr lang="fr-FR" sz="3200" b="1" dirty="0">
                <a:solidFill>
                  <a:schemeClr val="bg1"/>
                </a:solidFill>
                <a:latin typeface="Consolas" panose="020B0609020204030204" pitchFamily="49" charset="0"/>
                <a:cs typeface="Consolas" panose="020B0609020204030204" pitchFamily="49" charset="0"/>
              </a:rPr>
              <a:t>Définition d’un </a:t>
            </a:r>
            <a:r>
              <a:rPr lang="fr-FR" sz="3200" b="1" dirty="0" err="1">
                <a:solidFill>
                  <a:schemeClr val="bg1"/>
                </a:solidFill>
                <a:latin typeface="Consolas" panose="020B0609020204030204" pitchFamily="49" charset="0"/>
                <a:cs typeface="Consolas" panose="020B0609020204030204" pitchFamily="49" charset="0"/>
              </a:rPr>
              <a:t>tier-lieu</a:t>
            </a:r>
            <a:endParaRPr lang="fr-FR" sz="3200" b="1" dirty="0">
              <a:solidFill>
                <a:schemeClr val="bg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0804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5A02EBA-1D25-48EE-A29A-C2C0C0C6952E}"/>
              </a:ext>
            </a:extLst>
          </p:cNvPr>
          <p:cNvPicPr>
            <a:picLocks noChangeAspect="1"/>
          </p:cNvPicPr>
          <p:nvPr/>
        </p:nvPicPr>
        <p:blipFill rotWithShape="1">
          <a:blip r:embed="rId2">
            <a:extLst>
              <a:ext uri="{28A0092B-C50C-407E-A947-70E740481C1C}">
                <a14:useLocalDpi xmlns:a14="http://schemas.microsoft.com/office/drawing/2010/main" val="0"/>
              </a:ext>
            </a:extLst>
          </a:blip>
          <a:srcRect t="9201" r="-2" b="-2"/>
          <a:stretch/>
        </p:blipFill>
        <p:spPr>
          <a:xfrm>
            <a:off x="4639056" y="10"/>
            <a:ext cx="7552944" cy="6857990"/>
          </a:xfrm>
          <a:prstGeom prst="rect">
            <a:avLst/>
          </a:prstGeom>
          <a:effectLst/>
        </p:spPr>
      </p:pic>
      <p:sp>
        <p:nvSpPr>
          <p:cNvPr id="15" name="ZoneTexte 14">
            <a:extLst>
              <a:ext uri="{FF2B5EF4-FFF2-40B4-BE49-F238E27FC236}">
                <a16:creationId xmlns:a16="http://schemas.microsoft.com/office/drawing/2014/main" id="{7DDF9F85-C76C-4AF1-9C57-B4629904D202}"/>
              </a:ext>
            </a:extLst>
          </p:cNvPr>
          <p:cNvSpPr txBox="1"/>
          <p:nvPr/>
        </p:nvSpPr>
        <p:spPr>
          <a:xfrm>
            <a:off x="8775000" y="2808691"/>
            <a:ext cx="3204180" cy="276999"/>
          </a:xfrm>
          <a:prstGeom prst="rect">
            <a:avLst/>
          </a:prstGeom>
          <a:noFill/>
        </p:spPr>
        <p:txBody>
          <a:bodyPr wrap="square" rtlCol="0">
            <a:spAutoFit/>
          </a:bodyPr>
          <a:lstStyle/>
          <a:p>
            <a:r>
              <a:rPr lang="fr-FR" sz="1200" b="1" dirty="0">
                <a:solidFill>
                  <a:srgbClr val="207A85"/>
                </a:solidFill>
                <a:latin typeface="Consolas" panose="020B0609020204030204" pitchFamily="49" charset="0"/>
              </a:rPr>
              <a:t>« R</a:t>
            </a:r>
            <a:r>
              <a:rPr lang="en-US" sz="1200" b="1" dirty="0">
                <a:solidFill>
                  <a:srgbClr val="207A85"/>
                </a:solidFill>
                <a:latin typeface="Consolas" panose="020B0609020204030204" pitchFamily="49" charset="0"/>
              </a:rPr>
              <a:t>Ê</a:t>
            </a:r>
            <a:r>
              <a:rPr lang="fr-FR" sz="1200" b="1" dirty="0">
                <a:solidFill>
                  <a:srgbClr val="207A85"/>
                </a:solidFill>
                <a:latin typeface="Consolas" panose="020B0609020204030204" pitchFamily="49" charset="0"/>
              </a:rPr>
              <a:t>VER </a:t>
            </a:r>
            <a:r>
              <a:rPr lang="fr-FR" sz="1200" b="1" dirty="0">
                <a:solidFill>
                  <a:srgbClr val="ECAB1A"/>
                </a:solidFill>
                <a:latin typeface="Consolas" panose="020B0609020204030204" pitchFamily="49" charset="0"/>
              </a:rPr>
              <a:t>sa vie et </a:t>
            </a:r>
            <a:r>
              <a:rPr lang="fr-FR" sz="1200" b="1" dirty="0">
                <a:solidFill>
                  <a:srgbClr val="207A85"/>
                </a:solidFill>
                <a:latin typeface="Consolas" panose="020B0609020204030204" pitchFamily="49" charset="0"/>
              </a:rPr>
              <a:t>VIVRE</a:t>
            </a:r>
            <a:r>
              <a:rPr lang="fr-FR" sz="1200" b="1" dirty="0">
                <a:solidFill>
                  <a:srgbClr val="CB8CB0"/>
                </a:solidFill>
                <a:latin typeface="Consolas" panose="020B0609020204030204" pitchFamily="49" charset="0"/>
              </a:rPr>
              <a:t> </a:t>
            </a:r>
            <a:r>
              <a:rPr lang="fr-FR" sz="1200" b="1" dirty="0">
                <a:solidFill>
                  <a:srgbClr val="ECAB1A"/>
                </a:solidFill>
                <a:latin typeface="Consolas" panose="020B0609020204030204" pitchFamily="49" charset="0"/>
              </a:rPr>
              <a:t>ses rêves </a:t>
            </a:r>
            <a:r>
              <a:rPr lang="fr-FR" sz="1200" b="1" dirty="0">
                <a:solidFill>
                  <a:srgbClr val="207A85"/>
                </a:solidFill>
                <a:latin typeface="Consolas" panose="020B0609020204030204" pitchFamily="49" charset="0"/>
              </a:rPr>
              <a:t>»</a:t>
            </a:r>
          </a:p>
        </p:txBody>
      </p:sp>
      <p:sp>
        <p:nvSpPr>
          <p:cNvPr id="16" name="Rectangle 15">
            <a:extLst>
              <a:ext uri="{FF2B5EF4-FFF2-40B4-BE49-F238E27FC236}">
                <a16:creationId xmlns:a16="http://schemas.microsoft.com/office/drawing/2014/main" id="{98F1D5FB-E4CB-43AD-8174-E6978F7AAAB0}"/>
              </a:ext>
            </a:extLst>
          </p:cNvPr>
          <p:cNvSpPr/>
          <p:nvPr/>
        </p:nvSpPr>
        <p:spPr>
          <a:xfrm>
            <a:off x="8949036" y="3046261"/>
            <a:ext cx="2884824" cy="1231106"/>
          </a:xfrm>
          <a:prstGeom prst="rect">
            <a:avLst/>
          </a:prstGeom>
        </p:spPr>
        <p:txBody>
          <a:bodyPr wrap="square">
            <a:spAutoFit/>
          </a:bodyPr>
          <a:lstStyle/>
          <a:p>
            <a:pPr>
              <a:lnSpc>
                <a:spcPct val="90000"/>
              </a:lnSpc>
              <a:spcAft>
                <a:spcPts val="600"/>
              </a:spcAft>
            </a:pPr>
            <a:r>
              <a:rPr lang="fr-FR" sz="1200" b="1" dirty="0">
                <a:solidFill>
                  <a:srgbClr val="207A85"/>
                </a:solidFill>
                <a:latin typeface="Consolas" panose="020B0609020204030204" pitchFamily="49" charset="0"/>
              </a:rPr>
              <a:t>« </a:t>
            </a:r>
            <a:r>
              <a:rPr lang="en-US" sz="1200" b="1" dirty="0" err="1">
                <a:solidFill>
                  <a:srgbClr val="207A85"/>
                </a:solidFill>
                <a:latin typeface="Consolas" panose="020B0609020204030204" pitchFamily="49" charset="0"/>
              </a:rPr>
              <a:t>R</a:t>
            </a:r>
            <a:r>
              <a:rPr lang="en-US" sz="1200" b="1" dirty="0" err="1">
                <a:solidFill>
                  <a:srgbClr val="ECAB1A"/>
                </a:solidFill>
                <a:latin typeface="Consolas" panose="020B0609020204030204" pitchFamily="49" charset="0"/>
              </a:rPr>
              <a:t>ire</a:t>
            </a:r>
            <a:r>
              <a:rPr lang="en-US" sz="1200" b="1" dirty="0">
                <a:solidFill>
                  <a:srgbClr val="ECAB1A"/>
                </a:solidFill>
                <a:latin typeface="Consolas" panose="020B0609020204030204" pitchFamily="49" charset="0"/>
              </a:rPr>
              <a:t>, </a:t>
            </a:r>
            <a:r>
              <a:rPr lang="en-US" sz="1200" b="1" dirty="0" err="1">
                <a:solidFill>
                  <a:srgbClr val="ECAB1A"/>
                </a:solidFill>
                <a:latin typeface="Consolas" panose="020B0609020204030204" pitchFamily="49" charset="0"/>
              </a:rPr>
              <a:t>respirer</a:t>
            </a:r>
            <a:r>
              <a:rPr lang="en-US" sz="1200" b="1" dirty="0">
                <a:solidFill>
                  <a:srgbClr val="ECAB1A"/>
                </a:solidFill>
                <a:latin typeface="Consolas" panose="020B0609020204030204" pitchFamily="49" charset="0"/>
              </a:rPr>
              <a:t>, </a:t>
            </a:r>
            <a:r>
              <a:rPr lang="en-US" sz="1200" b="1" dirty="0" err="1">
                <a:solidFill>
                  <a:srgbClr val="ECAB1A"/>
                </a:solidFill>
                <a:latin typeface="Consolas" panose="020B0609020204030204" pitchFamily="49" charset="0"/>
              </a:rPr>
              <a:t>partager</a:t>
            </a:r>
            <a:r>
              <a:rPr lang="en-US" sz="1200" dirty="0">
                <a:solidFill>
                  <a:srgbClr val="207A85"/>
                </a:solidFill>
                <a:latin typeface="Consolas" panose="020B0609020204030204" pitchFamily="49" charset="0"/>
              </a:rPr>
              <a:t>,</a:t>
            </a:r>
          </a:p>
          <a:p>
            <a:pPr>
              <a:lnSpc>
                <a:spcPct val="90000"/>
              </a:lnSpc>
              <a:spcAft>
                <a:spcPts val="600"/>
              </a:spcAft>
            </a:pPr>
            <a:r>
              <a:rPr lang="en-US" sz="1200" dirty="0">
                <a:solidFill>
                  <a:srgbClr val="567124"/>
                </a:solidFill>
                <a:latin typeface="Consolas" panose="020B0609020204030204" pitchFamily="49" charset="0"/>
              </a:rPr>
              <a:t>  </a:t>
            </a:r>
            <a:r>
              <a:rPr lang="en-US" sz="1200" b="1" dirty="0" err="1">
                <a:solidFill>
                  <a:srgbClr val="207A85"/>
                </a:solidFill>
                <a:latin typeface="Consolas" panose="020B0609020204030204" pitchFamily="49" charset="0"/>
              </a:rPr>
              <a:t>Ê</a:t>
            </a:r>
            <a:r>
              <a:rPr lang="en-US" sz="1200" b="1" dirty="0" err="1">
                <a:solidFill>
                  <a:srgbClr val="ECAB1A"/>
                </a:solidFill>
                <a:latin typeface="Consolas" panose="020B0609020204030204" pitchFamily="49" charset="0"/>
              </a:rPr>
              <a:t>tre</a:t>
            </a:r>
            <a:r>
              <a:rPr lang="en-US" sz="1200" dirty="0">
                <a:solidFill>
                  <a:srgbClr val="71CC32"/>
                </a:solidFill>
                <a:latin typeface="Consolas" panose="020B0609020204030204" pitchFamily="49" charset="0"/>
              </a:rPr>
              <a:t> </a:t>
            </a:r>
            <a:r>
              <a:rPr lang="en-US" sz="1200" b="1" dirty="0" err="1">
                <a:solidFill>
                  <a:srgbClr val="ECAB1A"/>
                </a:solidFill>
                <a:latin typeface="Consolas" panose="020B0609020204030204" pitchFamily="49" charset="0"/>
              </a:rPr>
              <a:t>en</a:t>
            </a:r>
            <a:r>
              <a:rPr lang="en-US" sz="1200" b="1" dirty="0">
                <a:solidFill>
                  <a:srgbClr val="ECAB1A"/>
                </a:solidFill>
                <a:latin typeface="Consolas" panose="020B0609020204030204" pitchFamily="49" charset="0"/>
              </a:rPr>
              <a:t> </a:t>
            </a:r>
            <a:r>
              <a:rPr lang="en-US" sz="1200" b="1" dirty="0" err="1">
                <a:solidFill>
                  <a:srgbClr val="ECAB1A"/>
                </a:solidFill>
                <a:latin typeface="Consolas" panose="020B0609020204030204" pitchFamily="49" charset="0"/>
              </a:rPr>
              <a:t>mouvement</a:t>
            </a:r>
            <a:r>
              <a:rPr lang="en-US" sz="1200" b="1" dirty="0">
                <a:solidFill>
                  <a:srgbClr val="ECAB1A"/>
                </a:solidFill>
                <a:latin typeface="Consolas" panose="020B0609020204030204" pitchFamily="49" charset="0"/>
              </a:rPr>
              <a:t>, </a:t>
            </a:r>
            <a:r>
              <a:rPr lang="en-US" sz="1200" b="1" dirty="0" err="1">
                <a:solidFill>
                  <a:srgbClr val="ECAB1A"/>
                </a:solidFill>
                <a:latin typeface="Consolas" panose="020B0609020204030204" pitchFamily="49" charset="0"/>
              </a:rPr>
              <a:t>écouter</a:t>
            </a:r>
            <a:r>
              <a:rPr lang="en-US" sz="1200" dirty="0">
                <a:solidFill>
                  <a:srgbClr val="207A85"/>
                </a:solidFill>
                <a:latin typeface="Consolas" panose="020B0609020204030204" pitchFamily="49" charset="0"/>
              </a:rPr>
              <a:t>,</a:t>
            </a:r>
          </a:p>
          <a:p>
            <a:pPr>
              <a:lnSpc>
                <a:spcPct val="90000"/>
              </a:lnSpc>
              <a:spcAft>
                <a:spcPts val="600"/>
              </a:spcAft>
            </a:pPr>
            <a:r>
              <a:rPr lang="en-US" sz="1200" dirty="0">
                <a:solidFill>
                  <a:srgbClr val="567124"/>
                </a:solidFill>
                <a:latin typeface="Consolas" panose="020B0609020204030204" pitchFamily="49" charset="0"/>
              </a:rPr>
              <a:t>  </a:t>
            </a:r>
            <a:r>
              <a:rPr lang="en-US" sz="1200" b="1" dirty="0">
                <a:solidFill>
                  <a:srgbClr val="207A85"/>
                </a:solidFill>
                <a:latin typeface="Consolas" panose="020B0609020204030204" pitchFamily="49" charset="0"/>
              </a:rPr>
              <a:t>VIVRE</a:t>
            </a:r>
            <a:r>
              <a:rPr lang="en-US" sz="1200" b="1" dirty="0">
                <a:solidFill>
                  <a:srgbClr val="ECAB1A"/>
                </a:solidFill>
                <a:latin typeface="Consolas" panose="020B0609020204030204" pitchFamily="49" charset="0"/>
              </a:rPr>
              <a:t>, manger, (se) </a:t>
            </a:r>
            <a:r>
              <a:rPr lang="en-US" sz="1200" b="1" dirty="0" err="1">
                <a:solidFill>
                  <a:srgbClr val="ECAB1A"/>
                </a:solidFill>
                <a:latin typeface="Consolas" panose="020B0609020204030204" pitchFamily="49" charset="0"/>
              </a:rPr>
              <a:t>cultiver</a:t>
            </a:r>
            <a:r>
              <a:rPr lang="en-US" sz="1200" dirty="0">
                <a:solidFill>
                  <a:srgbClr val="207A85"/>
                </a:solidFill>
                <a:latin typeface="Consolas" panose="020B0609020204030204" pitchFamily="49" charset="0"/>
              </a:rPr>
              <a:t>,</a:t>
            </a:r>
          </a:p>
          <a:p>
            <a:pPr>
              <a:lnSpc>
                <a:spcPct val="90000"/>
              </a:lnSpc>
              <a:spcAft>
                <a:spcPts val="600"/>
              </a:spcAft>
            </a:pPr>
            <a:r>
              <a:rPr lang="en-US" sz="1200" dirty="0">
                <a:solidFill>
                  <a:srgbClr val="567124"/>
                </a:solidFill>
                <a:latin typeface="Consolas" panose="020B0609020204030204" pitchFamily="49" charset="0"/>
              </a:rPr>
              <a:t>  </a:t>
            </a:r>
            <a:r>
              <a:rPr lang="en-US" sz="1200" b="1" dirty="0" err="1">
                <a:solidFill>
                  <a:srgbClr val="207A85"/>
                </a:solidFill>
                <a:latin typeface="Consolas" panose="020B0609020204030204" pitchFamily="49" charset="0"/>
              </a:rPr>
              <a:t>E</a:t>
            </a:r>
            <a:r>
              <a:rPr lang="en-US" sz="1200" b="1" dirty="0" err="1">
                <a:solidFill>
                  <a:srgbClr val="ECAB1A"/>
                </a:solidFill>
                <a:latin typeface="Consolas" panose="020B0609020204030204" pitchFamily="49" charset="0"/>
              </a:rPr>
              <a:t>tonner</a:t>
            </a:r>
            <a:r>
              <a:rPr lang="en-US" sz="1200" b="1" dirty="0">
                <a:solidFill>
                  <a:srgbClr val="ECAB1A"/>
                </a:solidFill>
                <a:latin typeface="Consolas" panose="020B0609020204030204" pitchFamily="49" charset="0"/>
              </a:rPr>
              <a:t>, </a:t>
            </a:r>
            <a:r>
              <a:rPr lang="en-US" sz="1200" b="1" dirty="0" err="1">
                <a:solidFill>
                  <a:srgbClr val="ECAB1A"/>
                </a:solidFill>
                <a:latin typeface="Consolas" panose="020B0609020204030204" pitchFamily="49" charset="0"/>
              </a:rPr>
              <a:t>ressentir</a:t>
            </a:r>
            <a:r>
              <a:rPr lang="en-US" sz="1200" b="1" dirty="0">
                <a:solidFill>
                  <a:srgbClr val="ECAB1A"/>
                </a:solidFill>
                <a:latin typeface="Consolas" panose="020B0609020204030204" pitchFamily="49" charset="0"/>
              </a:rPr>
              <a:t>, aimer</a:t>
            </a:r>
            <a:r>
              <a:rPr lang="en-US" sz="1200" dirty="0">
                <a:solidFill>
                  <a:srgbClr val="207A85"/>
                </a:solidFill>
                <a:latin typeface="Consolas" panose="020B0609020204030204" pitchFamily="49" charset="0"/>
              </a:rPr>
              <a:t>,</a:t>
            </a:r>
          </a:p>
          <a:p>
            <a:pPr>
              <a:lnSpc>
                <a:spcPct val="90000"/>
              </a:lnSpc>
              <a:spcAft>
                <a:spcPts val="600"/>
              </a:spcAft>
            </a:pPr>
            <a:r>
              <a:rPr lang="en-US" sz="1200" dirty="0">
                <a:solidFill>
                  <a:srgbClr val="567124"/>
                </a:solidFill>
                <a:latin typeface="Consolas" panose="020B0609020204030204" pitchFamily="49" charset="0"/>
              </a:rPr>
              <a:t>  </a:t>
            </a:r>
            <a:r>
              <a:rPr lang="en-US" sz="1200" b="1" dirty="0" err="1">
                <a:solidFill>
                  <a:srgbClr val="207A85"/>
                </a:solidFill>
                <a:latin typeface="Consolas" panose="020B0609020204030204" pitchFamily="49" charset="0"/>
              </a:rPr>
              <a:t>R</a:t>
            </a:r>
            <a:r>
              <a:rPr lang="en-US" sz="1200" b="1" dirty="0" err="1">
                <a:solidFill>
                  <a:srgbClr val="ECAB1A"/>
                </a:solidFill>
                <a:latin typeface="Consolas" panose="020B0609020204030204" pitchFamily="49" charset="0"/>
              </a:rPr>
              <a:t>egarder</a:t>
            </a:r>
            <a:r>
              <a:rPr lang="en-US" sz="1200" b="1" dirty="0">
                <a:solidFill>
                  <a:srgbClr val="ECAB1A"/>
                </a:solidFill>
                <a:latin typeface="Consolas" panose="020B0609020204030204" pitchFamily="49" charset="0"/>
              </a:rPr>
              <a:t>, </a:t>
            </a:r>
            <a:r>
              <a:rPr lang="en-US" sz="1200" b="1" dirty="0" err="1">
                <a:solidFill>
                  <a:srgbClr val="ECAB1A"/>
                </a:solidFill>
                <a:latin typeface="Consolas" panose="020B0609020204030204" pitchFamily="49" charset="0"/>
              </a:rPr>
              <a:t>méditer</a:t>
            </a:r>
            <a:r>
              <a:rPr lang="en-US" sz="1200" b="1" dirty="0">
                <a:solidFill>
                  <a:srgbClr val="ECAB1A"/>
                </a:solidFill>
                <a:latin typeface="Consolas" panose="020B0609020204030204" pitchFamily="49" charset="0"/>
              </a:rPr>
              <a:t>, </a:t>
            </a:r>
            <a:r>
              <a:rPr lang="en-US" sz="1200" b="1" dirty="0" err="1">
                <a:solidFill>
                  <a:srgbClr val="ECAB1A"/>
                </a:solidFill>
                <a:latin typeface="Consolas" panose="020B0609020204030204" pitchFamily="49" charset="0"/>
              </a:rPr>
              <a:t>créer</a:t>
            </a:r>
            <a:r>
              <a:rPr lang="en-US" sz="1200" b="1" dirty="0">
                <a:solidFill>
                  <a:srgbClr val="ECAB1A"/>
                </a:solidFill>
                <a:latin typeface="Consolas" panose="020B0609020204030204" pitchFamily="49" charset="0"/>
              </a:rPr>
              <a:t> </a:t>
            </a:r>
            <a:r>
              <a:rPr lang="fr-FR" sz="1200" b="1" dirty="0">
                <a:solidFill>
                  <a:srgbClr val="207A85"/>
                </a:solidFill>
                <a:latin typeface="Consolas" panose="020B0609020204030204" pitchFamily="49" charset="0"/>
              </a:rPr>
              <a:t>»</a:t>
            </a:r>
            <a:endParaRPr lang="en-US" sz="1200" b="1" dirty="0">
              <a:solidFill>
                <a:srgbClr val="207A85"/>
              </a:solidFill>
              <a:latin typeface="Consolas" panose="020B0609020204030204" pitchFamily="49" charset="0"/>
            </a:endParaRPr>
          </a:p>
        </p:txBody>
      </p:sp>
      <p:sp>
        <p:nvSpPr>
          <p:cNvPr id="3" name="Titre 2">
            <a:extLst>
              <a:ext uri="{FF2B5EF4-FFF2-40B4-BE49-F238E27FC236}">
                <a16:creationId xmlns:a16="http://schemas.microsoft.com/office/drawing/2014/main" id="{DC040D57-DE48-4A37-8252-5456AB0BFE37}"/>
              </a:ext>
            </a:extLst>
          </p:cNvPr>
          <p:cNvSpPr txBox="1">
            <a:spLocks noGrp="1"/>
          </p:cNvSpPr>
          <p:nvPr>
            <p:ph type="title" idx="4294967295"/>
          </p:nvPr>
        </p:nvSpPr>
        <p:spPr>
          <a:xfrm>
            <a:off x="136222" y="307924"/>
            <a:ext cx="182167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150" normalizeH="0" baseline="0" noProof="0" dirty="0">
                <a:ln>
                  <a:noFill/>
                </a:ln>
                <a:solidFill>
                  <a:srgbClr val="FE4300"/>
                </a:solidFill>
                <a:effectLst/>
                <a:uLnTx/>
                <a:uFillTx/>
                <a:latin typeface="Consolas" panose="020B0609020204030204" pitchFamily="49" charset="0"/>
                <a:ea typeface="+mn-ea"/>
                <a:cs typeface="+mn-cs"/>
              </a:rPr>
              <a:t>Offres de</a:t>
            </a:r>
            <a:endParaRPr kumimoji="0" lang="fr-FR" sz="4000" b="0" i="0" u="none" strike="noStrike" kern="1200" cap="none" spc="-150" normalizeH="0" baseline="0" noProof="0" dirty="0">
              <a:ln>
                <a:noFill/>
              </a:ln>
              <a:solidFill>
                <a:srgbClr val="FE4300"/>
              </a:solidFill>
              <a:effectLst/>
              <a:uLnTx/>
              <a:uFillTx/>
              <a:latin typeface="Milasian Circa PERSONAL" pitchFamily="2" charset="0"/>
              <a:ea typeface="+mn-ea"/>
              <a:cs typeface="+mn-cs"/>
            </a:endParaRPr>
          </a:p>
        </p:txBody>
      </p:sp>
      <p:pic>
        <p:nvPicPr>
          <p:cNvPr id="4" name="Image 3">
            <a:extLst>
              <a:ext uri="{FF2B5EF4-FFF2-40B4-BE49-F238E27FC236}">
                <a16:creationId xmlns:a16="http://schemas.microsoft.com/office/drawing/2014/main" id="{BE3FD1D3-81F5-4BBC-82EA-8AA2FF631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352" y="-381618"/>
            <a:ext cx="3175882" cy="1902305"/>
          </a:xfrm>
          <a:prstGeom prst="rect">
            <a:avLst/>
          </a:prstGeom>
        </p:spPr>
      </p:pic>
      <p:sp>
        <p:nvSpPr>
          <p:cNvPr id="5" name="ZoneTexte 4">
            <a:extLst>
              <a:ext uri="{FF2B5EF4-FFF2-40B4-BE49-F238E27FC236}">
                <a16:creationId xmlns:a16="http://schemas.microsoft.com/office/drawing/2014/main" id="{948169B6-F270-43A6-969B-ADABB9DEF3FB}"/>
              </a:ext>
            </a:extLst>
          </p:cNvPr>
          <p:cNvSpPr txBox="1"/>
          <p:nvPr/>
        </p:nvSpPr>
        <p:spPr>
          <a:xfrm>
            <a:off x="2168145" y="5680300"/>
            <a:ext cx="4942948" cy="523220"/>
          </a:xfrm>
          <a:prstGeom prst="rect">
            <a:avLst/>
          </a:prstGeom>
          <a:noFill/>
        </p:spPr>
        <p:txBody>
          <a:bodyPr wrap="square" rtlCol="0">
            <a:spAutoFit/>
          </a:bodyPr>
          <a:lstStyle/>
          <a:p>
            <a:r>
              <a:rPr lang="fr-FR" sz="1400" dirty="0">
                <a:latin typeface="Consolas" panose="020B0609020204030204" pitchFamily="49" charset="0"/>
              </a:rPr>
              <a:t>est à l’écoute des suggestions</a:t>
            </a:r>
          </a:p>
          <a:p>
            <a:r>
              <a:rPr lang="fr-FR" sz="1400" dirty="0">
                <a:latin typeface="Consolas" panose="020B0609020204030204" pitchFamily="49" charset="0"/>
              </a:rPr>
              <a:t>et enrichit régulièrement son offre d’ateliers.</a:t>
            </a:r>
            <a:endParaRPr lang="fr-FR" sz="1400" dirty="0"/>
          </a:p>
        </p:txBody>
      </p:sp>
      <p:pic>
        <p:nvPicPr>
          <p:cNvPr id="6" name="Image 5">
            <a:extLst>
              <a:ext uri="{FF2B5EF4-FFF2-40B4-BE49-F238E27FC236}">
                <a16:creationId xmlns:a16="http://schemas.microsoft.com/office/drawing/2014/main" id="{E6A29F5E-782D-4483-B2DE-80E66C2EC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22" y="5333365"/>
            <a:ext cx="2031923" cy="1217091"/>
          </a:xfrm>
          <a:prstGeom prst="rect">
            <a:avLst/>
          </a:prstGeom>
        </p:spPr>
      </p:pic>
      <p:sp>
        <p:nvSpPr>
          <p:cNvPr id="7" name="ZoneTexte 6">
            <a:extLst>
              <a:ext uri="{FF2B5EF4-FFF2-40B4-BE49-F238E27FC236}">
                <a16:creationId xmlns:a16="http://schemas.microsoft.com/office/drawing/2014/main" id="{BCF3F2EF-6800-493E-A974-A4243DD57D39}"/>
              </a:ext>
            </a:extLst>
          </p:cNvPr>
          <p:cNvSpPr txBox="1"/>
          <p:nvPr/>
        </p:nvSpPr>
        <p:spPr>
          <a:xfrm>
            <a:off x="212820" y="1270591"/>
            <a:ext cx="4426236" cy="3293209"/>
          </a:xfrm>
          <a:prstGeom prst="rect">
            <a:avLst/>
          </a:prstGeom>
          <a:noFill/>
        </p:spPr>
        <p:txBody>
          <a:bodyPr wrap="square" rtlCol="0">
            <a:spAutoFit/>
          </a:bodyPr>
          <a:lstStyle/>
          <a:p>
            <a:r>
              <a:rPr lang="fr-FR" sz="1600" dirty="0">
                <a:latin typeface="Consolas" panose="020B0609020204030204" pitchFamily="49" charset="0"/>
              </a:rPr>
              <a:t>Sous forme de programmations</a:t>
            </a:r>
          </a:p>
          <a:p>
            <a:r>
              <a:rPr lang="fr-FR" sz="1600" dirty="0">
                <a:latin typeface="Consolas" panose="020B0609020204030204" pitchFamily="49" charset="0"/>
              </a:rPr>
              <a:t>mensuelles, récurrentes ou ponctuelles, </a:t>
            </a:r>
            <a:r>
              <a:rPr lang="fr-FR" sz="1600" dirty="0" err="1">
                <a:latin typeface="Consolas" panose="020B0609020204030204" pitchFamily="49" charset="0"/>
              </a:rPr>
              <a:t>s</a:t>
            </a:r>
            <a:r>
              <a:rPr lang="fr-FR" sz="1600" b="1" dirty="0" err="1">
                <a:effectLst/>
                <a:latin typeface="D-DIN" panose="020B0504030202030204" pitchFamily="34" charset="77"/>
                <a:ea typeface="Aptos" panose="020B0004020202020204" pitchFamily="34" charset="0"/>
                <a:cs typeface="Times New Roman (Corps CS)"/>
              </a:rPr>
              <a:t>eye</a:t>
            </a:r>
            <a:r>
              <a:rPr lang="fr-FR" sz="1600" dirty="0" err="1">
                <a:effectLst/>
                <a:latin typeface="D-DIN" panose="020B0504030202030204" pitchFamily="34" charset="77"/>
                <a:ea typeface="Aptos" panose="020B0004020202020204" pitchFamily="34" charset="0"/>
                <a:cs typeface="Times New Roman (Corps CS)"/>
              </a:rPr>
              <a:t>wen</a:t>
            </a:r>
            <a:r>
              <a:rPr lang="fr-FR" sz="1600" dirty="0">
                <a:effectLst/>
                <a:latin typeface="Consolas" panose="020B0609020204030204" pitchFamily="49" charset="0"/>
                <a:ea typeface="Aptos" panose="020B0004020202020204" pitchFamily="34" charset="0"/>
                <a:cs typeface="Times New Roman (Corps CS)"/>
              </a:rPr>
              <a:t> </a:t>
            </a:r>
            <a:r>
              <a:rPr lang="fr-FR" sz="1600" dirty="0">
                <a:latin typeface="Consolas" panose="020B0609020204030204" pitchFamily="49" charset="0"/>
              </a:rPr>
              <a:t>propose un large choix d’ateliers ludiques, thématiques, sportifs, détente et bien-être, tous adaptés aux contraintes et besoins des seniors et des personnes en situation de handicap, en partenariat avec des organismes et associations spécialisées, ainsi que des spécialistes, animateurs et professeurs qualifiés.</a:t>
            </a:r>
          </a:p>
        </p:txBody>
      </p:sp>
    </p:spTree>
    <p:extLst>
      <p:ext uri="{BB962C8B-B14F-4D97-AF65-F5344CB8AC3E}">
        <p14:creationId xmlns:p14="http://schemas.microsoft.com/office/powerpoint/2010/main" val="370797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Espace réservé du contenu 4">
            <a:extLst>
              <a:ext uri="{FF2B5EF4-FFF2-40B4-BE49-F238E27FC236}">
                <a16:creationId xmlns:a16="http://schemas.microsoft.com/office/drawing/2014/main" id="{70BEDC3B-79EA-44F0-9ADD-A98C429753F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6764"/>
          <a:stretch/>
        </p:blipFill>
        <p:spPr>
          <a:xfrm>
            <a:off x="5807703" y="10"/>
            <a:ext cx="6394152" cy="6857990"/>
          </a:xfrm>
          <a:prstGeom prst="rect">
            <a:avLst/>
          </a:prstGeom>
        </p:spPr>
      </p:pic>
      <p:pic>
        <p:nvPicPr>
          <p:cNvPr id="13" name="Picture 1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10" name="Content Placeholder 9">
            <a:extLst>
              <a:ext uri="{FF2B5EF4-FFF2-40B4-BE49-F238E27FC236}">
                <a16:creationId xmlns:a16="http://schemas.microsoft.com/office/drawing/2014/main" id="{EA92A2F5-13EE-446C-B2AC-B26A49CEF49C}"/>
              </a:ext>
            </a:extLst>
          </p:cNvPr>
          <p:cNvSpPr>
            <a:spLocks noGrp="1"/>
          </p:cNvSpPr>
          <p:nvPr>
            <p:ph idx="1"/>
          </p:nvPr>
        </p:nvSpPr>
        <p:spPr>
          <a:xfrm>
            <a:off x="376517" y="941052"/>
            <a:ext cx="5719483" cy="5071128"/>
          </a:xfrm>
        </p:spPr>
        <p:txBody>
          <a:bodyPr anchor="ctr">
            <a:noAutofit/>
          </a:bodyPr>
          <a:lstStyle/>
          <a:p>
            <a:pPr marL="0" indent="0">
              <a:buNone/>
            </a:pPr>
            <a:r>
              <a:rPr lang="fr-FR" sz="1400" dirty="0">
                <a:solidFill>
                  <a:srgbClr val="C8652C"/>
                </a:solidFill>
                <a:latin typeface="Consolas" panose="020B0609020204030204" pitchFamily="49" charset="0"/>
              </a:rPr>
              <a:t>♥ </a:t>
            </a:r>
            <a:r>
              <a:rPr lang="fr-FR" sz="1400" b="1" dirty="0">
                <a:latin typeface="Consolas" panose="020B0609020204030204" pitchFamily="49" charset="0"/>
              </a:rPr>
              <a:t>Ateliers</a:t>
            </a:r>
            <a:r>
              <a:rPr lang="fr-FR" sz="1400" b="1" dirty="0">
                <a:solidFill>
                  <a:srgbClr val="C8652C"/>
                </a:solidFill>
                <a:latin typeface="Consolas" panose="020B0609020204030204" pitchFamily="49" charset="0"/>
              </a:rPr>
              <a:t> </a:t>
            </a:r>
            <a:r>
              <a:rPr lang="fr-FR" sz="1400" b="1" dirty="0">
                <a:latin typeface="Consolas" panose="020B0609020204030204" pitchFamily="49" charset="0"/>
              </a:rPr>
              <a:t>découvertes</a:t>
            </a:r>
            <a:r>
              <a:rPr lang="fr-FR" sz="1400" b="1" dirty="0">
                <a:solidFill>
                  <a:srgbClr val="C8652C"/>
                </a:solidFill>
                <a:latin typeface="Consolas" panose="020B0609020204030204" pitchFamily="49" charset="0"/>
              </a:rPr>
              <a:t> « </a:t>
            </a:r>
            <a:r>
              <a:rPr lang="fr-FR" sz="1400" b="1" dirty="0" err="1">
                <a:solidFill>
                  <a:srgbClr val="C8652C"/>
                </a:solidFill>
                <a:latin typeface="Consolas" panose="020B0609020204030204" pitchFamily="49" charset="0"/>
              </a:rPr>
              <a:t>Handi’missions</a:t>
            </a:r>
            <a:r>
              <a:rPr lang="fr-FR" sz="1400" b="1" dirty="0">
                <a:solidFill>
                  <a:srgbClr val="C8652C"/>
                </a:solidFill>
                <a:latin typeface="Consolas" panose="020B0609020204030204" pitchFamily="49" charset="0"/>
              </a:rPr>
              <a:t> »</a:t>
            </a:r>
            <a:br>
              <a:rPr lang="fr-FR" sz="1400" b="1" dirty="0">
                <a:latin typeface="Consolas" panose="020B0609020204030204" pitchFamily="49" charset="0"/>
              </a:rPr>
            </a:br>
            <a:r>
              <a:rPr lang="fr-FR" sz="1400" dirty="0">
                <a:latin typeface="Consolas" panose="020B0609020204030204" pitchFamily="49" charset="0"/>
              </a:rPr>
              <a:t>Ex : Cours de LSF (Langue des Signes Française, de </a:t>
            </a:r>
            <a:r>
              <a:rPr lang="fr-FR" sz="1400" dirty="0" err="1">
                <a:latin typeface="Consolas" panose="020B0609020204030204" pitchFamily="49" charset="0"/>
              </a:rPr>
              <a:t>LfPC</a:t>
            </a:r>
            <a:r>
              <a:rPr lang="fr-FR" sz="1400" dirty="0">
                <a:latin typeface="Consolas" panose="020B0609020204030204" pitchFamily="49" charset="0"/>
              </a:rPr>
              <a:t> (Langue française Parlée Complétée) &amp; de braille – expériences immersives handicaps</a:t>
            </a:r>
            <a:endParaRPr lang="fr-FR" sz="1400" dirty="0">
              <a:solidFill>
                <a:srgbClr val="C8652C"/>
              </a:solidFill>
              <a:latin typeface="Consolas" panose="020B0609020204030204" pitchFamily="49" charset="0"/>
            </a:endParaRPr>
          </a:p>
          <a:p>
            <a:pPr marL="0" indent="0">
              <a:buNone/>
            </a:pPr>
            <a:endParaRPr lang="fr-FR" sz="1400" dirty="0">
              <a:latin typeface="Consolas" panose="020B0609020204030204" pitchFamily="49" charset="0"/>
            </a:endParaRPr>
          </a:p>
          <a:p>
            <a:pPr marL="0" indent="0">
              <a:buNone/>
            </a:pPr>
            <a:r>
              <a:rPr lang="fr-FR" sz="1400" dirty="0">
                <a:solidFill>
                  <a:srgbClr val="C8652C"/>
                </a:solidFill>
                <a:latin typeface="Consolas" panose="020B0609020204030204" pitchFamily="49" charset="0"/>
              </a:rPr>
              <a:t>♥ </a:t>
            </a:r>
            <a:r>
              <a:rPr lang="fr-FR" sz="1400" b="1" dirty="0">
                <a:latin typeface="Consolas" panose="020B0609020204030204" pitchFamily="49" charset="0"/>
              </a:rPr>
              <a:t>Ateliers</a:t>
            </a:r>
            <a:r>
              <a:rPr lang="fr-FR" sz="1400" b="1" dirty="0">
                <a:solidFill>
                  <a:srgbClr val="C8652C"/>
                </a:solidFill>
                <a:latin typeface="Consolas" panose="020B0609020204030204" pitchFamily="49" charset="0"/>
              </a:rPr>
              <a:t> </a:t>
            </a:r>
            <a:r>
              <a:rPr lang="fr-FR" sz="1400" b="1" dirty="0">
                <a:latin typeface="Consolas" panose="020B0609020204030204" pitchFamily="49" charset="0"/>
              </a:rPr>
              <a:t>de sensibilisations </a:t>
            </a:r>
            <a:r>
              <a:rPr lang="fr-FR" sz="1400" b="1" dirty="0" err="1">
                <a:latin typeface="Consolas" panose="020B0609020204030204" pitchFamily="49" charset="0"/>
              </a:rPr>
              <a:t>ludo</a:t>
            </a:r>
            <a:r>
              <a:rPr lang="fr-FR" sz="1400" b="1" dirty="0">
                <a:latin typeface="Consolas" panose="020B0609020204030204" pitchFamily="49" charset="0"/>
              </a:rPr>
              <a:t>-pédagogiques</a:t>
            </a:r>
            <a:r>
              <a:rPr lang="fr-FR" sz="1400" b="1" dirty="0">
                <a:solidFill>
                  <a:srgbClr val="C8652C"/>
                </a:solidFill>
                <a:latin typeface="Consolas" panose="020B0609020204030204" pitchFamily="49" charset="0"/>
              </a:rPr>
              <a:t> « </a:t>
            </a:r>
            <a:r>
              <a:rPr lang="fr-FR" sz="1400" b="1" dirty="0" err="1">
                <a:solidFill>
                  <a:srgbClr val="C8652C"/>
                </a:solidFill>
                <a:latin typeface="Consolas" panose="020B0609020204030204" pitchFamily="49" charset="0"/>
              </a:rPr>
              <a:t>Thém’actifs</a:t>
            </a:r>
            <a:r>
              <a:rPr lang="fr-FR" sz="1400" b="1" dirty="0">
                <a:solidFill>
                  <a:srgbClr val="C8652C"/>
                </a:solidFill>
                <a:latin typeface="Consolas" panose="020B0609020204030204" pitchFamily="49" charset="0"/>
              </a:rPr>
              <a:t> »</a:t>
            </a:r>
            <a:br>
              <a:rPr lang="fr-FR" sz="1400" b="1" dirty="0">
                <a:latin typeface="Consolas" panose="020B0609020204030204" pitchFamily="49" charset="0"/>
              </a:rPr>
            </a:br>
            <a:r>
              <a:rPr lang="fr-FR" sz="1400" dirty="0">
                <a:latin typeface="Consolas" panose="020B0609020204030204" pitchFamily="49" charset="0"/>
              </a:rPr>
              <a:t>Ex : 5 sens, égalité fille/garçon, harcèlement,</a:t>
            </a:r>
            <a:br>
              <a:rPr lang="fr-FR" sz="1400" dirty="0">
                <a:latin typeface="Consolas" panose="020B0609020204030204" pitchFamily="49" charset="0"/>
              </a:rPr>
            </a:br>
            <a:r>
              <a:rPr lang="fr-FR" sz="1400" dirty="0">
                <a:latin typeface="Consolas" panose="020B0609020204030204" pitchFamily="49" charset="0"/>
              </a:rPr>
              <a:t>respect, citoyenneté, développement durable,</a:t>
            </a:r>
            <a:br>
              <a:rPr lang="fr-FR" sz="1400" dirty="0">
                <a:latin typeface="Consolas" panose="020B0609020204030204" pitchFamily="49" charset="0"/>
              </a:rPr>
            </a:br>
            <a:r>
              <a:rPr lang="fr-FR" sz="1400" dirty="0">
                <a:latin typeface="Consolas" panose="020B0609020204030204" pitchFamily="49" charset="0"/>
              </a:rPr>
              <a:t>estime de soi…</a:t>
            </a:r>
            <a:br>
              <a:rPr lang="fr-FR" sz="1400" dirty="0">
                <a:latin typeface="Consolas" panose="020B0609020204030204" pitchFamily="49" charset="0"/>
              </a:rPr>
            </a:br>
            <a:br>
              <a:rPr lang="fr-FR" sz="1400" dirty="0">
                <a:latin typeface="Consolas" panose="020B0609020204030204" pitchFamily="49" charset="0"/>
              </a:rPr>
            </a:br>
            <a:endParaRPr lang="fr-FR" sz="1400" dirty="0">
              <a:latin typeface="Consolas" panose="020B0609020204030204" pitchFamily="49" charset="0"/>
            </a:endParaRPr>
          </a:p>
          <a:p>
            <a:pPr marL="0" indent="0">
              <a:buNone/>
            </a:pPr>
            <a:r>
              <a:rPr lang="fr-FR" sz="1400" dirty="0">
                <a:solidFill>
                  <a:srgbClr val="C8652C"/>
                </a:solidFill>
                <a:latin typeface="Consolas" panose="020B0609020204030204" pitchFamily="49" charset="0"/>
              </a:rPr>
              <a:t>♥ </a:t>
            </a:r>
            <a:r>
              <a:rPr lang="fr-FR" sz="1400" b="1" dirty="0">
                <a:latin typeface="Consolas" panose="020B0609020204030204" pitchFamily="49" charset="0"/>
              </a:rPr>
              <a:t>Stages et ateliers ponctuels, événements éphémères</a:t>
            </a:r>
            <a:br>
              <a:rPr lang="fr-FR" sz="1400" dirty="0">
                <a:solidFill>
                  <a:srgbClr val="C8652C"/>
                </a:solidFill>
                <a:latin typeface="Consolas" panose="020B0609020204030204" pitchFamily="49" charset="0"/>
              </a:rPr>
            </a:br>
            <a:endParaRPr lang="fr-FR" sz="1400" dirty="0">
              <a:latin typeface="Consolas" panose="020B0609020204030204" pitchFamily="49" charset="0"/>
            </a:endParaRPr>
          </a:p>
        </p:txBody>
      </p:sp>
      <p:sp>
        <p:nvSpPr>
          <p:cNvPr id="11" name="Titre 10">
            <a:extLst>
              <a:ext uri="{FF2B5EF4-FFF2-40B4-BE49-F238E27FC236}">
                <a16:creationId xmlns:a16="http://schemas.microsoft.com/office/drawing/2014/main" id="{F953996C-DA2C-41D7-80D0-9BADD3165DB5}"/>
              </a:ext>
            </a:extLst>
          </p:cNvPr>
          <p:cNvSpPr txBox="1">
            <a:spLocks noGrp="1"/>
          </p:cNvSpPr>
          <p:nvPr>
            <p:ph type="title" idx="4294967295"/>
          </p:nvPr>
        </p:nvSpPr>
        <p:spPr>
          <a:xfrm>
            <a:off x="51512" y="479387"/>
            <a:ext cx="310738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C8652C"/>
                </a:solidFill>
                <a:effectLst/>
                <a:uLnTx/>
                <a:uFillTx/>
                <a:latin typeface="Consolas" panose="020B0609020204030204" pitchFamily="49" charset="0"/>
                <a:ea typeface="+mn-ea"/>
                <a:cs typeface="+mn-cs"/>
              </a:rPr>
              <a:t>Les ateliers de</a:t>
            </a:r>
            <a:endParaRPr kumimoji="0" lang="fr-FR" sz="4000" b="1" i="0" u="none" strike="noStrike" kern="1200" cap="none" spc="0" normalizeH="0" baseline="0" noProof="0" dirty="0">
              <a:ln>
                <a:noFill/>
              </a:ln>
              <a:solidFill>
                <a:srgbClr val="C8652C"/>
              </a:solidFill>
              <a:effectLst/>
              <a:uLnTx/>
              <a:uFillTx/>
              <a:latin typeface="Milasian Circa PERSONAL" pitchFamily="2" charset="0"/>
              <a:ea typeface="+mn-ea"/>
              <a:cs typeface="+mn-cs"/>
            </a:endParaRPr>
          </a:p>
        </p:txBody>
      </p:sp>
      <p:sp>
        <p:nvSpPr>
          <p:cNvPr id="9" name="Espace réservé du contenu 15">
            <a:extLst>
              <a:ext uri="{FF2B5EF4-FFF2-40B4-BE49-F238E27FC236}">
                <a16:creationId xmlns:a16="http://schemas.microsoft.com/office/drawing/2014/main" id="{5F553376-3DA4-4C2A-9CD9-24256B2EC620}"/>
              </a:ext>
            </a:extLst>
          </p:cNvPr>
          <p:cNvSpPr txBox="1">
            <a:spLocks/>
          </p:cNvSpPr>
          <p:nvPr/>
        </p:nvSpPr>
        <p:spPr>
          <a:xfrm>
            <a:off x="376517" y="6012180"/>
            <a:ext cx="6394152" cy="53553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rgbClr val="C8652C"/>
                </a:solidFill>
                <a:latin typeface="Consolas" panose="020B0609020204030204" pitchFamily="49" charset="0"/>
              </a:rPr>
              <a:t>Il </a:t>
            </a:r>
            <a:r>
              <a:rPr lang="en-US" sz="1600" b="1" dirty="0" err="1">
                <a:solidFill>
                  <a:srgbClr val="C8652C"/>
                </a:solidFill>
                <a:latin typeface="Consolas" panose="020B0609020204030204" pitchFamily="49" charset="0"/>
              </a:rPr>
              <a:t>n’y</a:t>
            </a:r>
            <a:r>
              <a:rPr lang="en-US" sz="1600" b="1" dirty="0">
                <a:solidFill>
                  <a:srgbClr val="C8652C"/>
                </a:solidFill>
                <a:latin typeface="Consolas" panose="020B0609020204030204" pitchFamily="49" charset="0"/>
              </a:rPr>
              <a:t> a pas </a:t>
            </a:r>
            <a:r>
              <a:rPr lang="en-US" sz="1600" b="1" dirty="0" err="1">
                <a:solidFill>
                  <a:srgbClr val="C8652C"/>
                </a:solidFill>
                <a:latin typeface="Consolas" panose="020B0609020204030204" pitchFamily="49" charset="0"/>
              </a:rPr>
              <a:t>d’âge</a:t>
            </a:r>
            <a:r>
              <a:rPr lang="en-US" sz="1600" b="1" dirty="0">
                <a:solidFill>
                  <a:srgbClr val="C8652C"/>
                </a:solidFill>
                <a:latin typeface="Consolas" panose="020B0609020204030204" pitchFamily="49" charset="0"/>
              </a:rPr>
              <a:t> pour </a:t>
            </a:r>
            <a:r>
              <a:rPr lang="en-US" sz="1600" b="1" dirty="0" err="1">
                <a:solidFill>
                  <a:srgbClr val="C8652C"/>
                </a:solidFill>
                <a:latin typeface="Consolas" panose="020B0609020204030204" pitchFamily="49" charset="0"/>
              </a:rPr>
              <a:t>apprendre</a:t>
            </a:r>
            <a:r>
              <a:rPr lang="en-US" sz="1600" b="1" dirty="0">
                <a:solidFill>
                  <a:srgbClr val="C8652C"/>
                </a:solidFill>
                <a:latin typeface="Consolas" panose="020B0609020204030204" pitchFamily="49" charset="0"/>
              </a:rPr>
              <a:t> des </a:t>
            </a:r>
            <a:r>
              <a:rPr lang="en-US" sz="1600" b="1" dirty="0" err="1">
                <a:solidFill>
                  <a:srgbClr val="C8652C"/>
                </a:solidFill>
                <a:latin typeface="Consolas" panose="020B0609020204030204" pitchFamily="49" charset="0"/>
              </a:rPr>
              <a:t>autres</a:t>
            </a:r>
            <a:r>
              <a:rPr lang="en-US" sz="1600" b="1" dirty="0">
                <a:solidFill>
                  <a:srgbClr val="C8652C"/>
                </a:solidFill>
                <a:latin typeface="Consolas" panose="020B0609020204030204" pitchFamily="49" charset="0"/>
              </a:rPr>
              <a:t> et de </a:t>
            </a:r>
            <a:r>
              <a:rPr lang="en-US" sz="1600" b="1" dirty="0" err="1">
                <a:solidFill>
                  <a:srgbClr val="C8652C"/>
                </a:solidFill>
                <a:latin typeface="Consolas" panose="020B0609020204030204" pitchFamily="49" charset="0"/>
              </a:rPr>
              <a:t>soi</a:t>
            </a:r>
            <a:r>
              <a:rPr lang="en-US" sz="1600" b="1" dirty="0">
                <a:solidFill>
                  <a:srgbClr val="C8652C"/>
                </a:solidFill>
                <a:latin typeface="Consolas" panose="020B0609020204030204" pitchFamily="49" charset="0"/>
              </a:rPr>
              <a:t>,</a:t>
            </a:r>
            <a:br>
              <a:rPr lang="en-US" sz="1600" b="1" dirty="0">
                <a:solidFill>
                  <a:srgbClr val="C8652C"/>
                </a:solidFill>
                <a:latin typeface="Consolas" panose="020B0609020204030204" pitchFamily="49" charset="0"/>
              </a:rPr>
            </a:br>
            <a:r>
              <a:rPr lang="en-US" sz="1600" b="1" dirty="0" err="1">
                <a:solidFill>
                  <a:srgbClr val="C8652C"/>
                </a:solidFill>
                <a:latin typeface="Consolas" panose="020B0609020204030204" pitchFamily="49" charset="0"/>
              </a:rPr>
              <a:t>mieux</a:t>
            </a:r>
            <a:r>
              <a:rPr lang="en-US" sz="1600" b="1" dirty="0">
                <a:solidFill>
                  <a:srgbClr val="C8652C"/>
                </a:solidFill>
                <a:latin typeface="Consolas" panose="020B0609020204030204" pitchFamily="49" charset="0"/>
              </a:rPr>
              <a:t> se (re)</a:t>
            </a:r>
            <a:r>
              <a:rPr lang="en-US" sz="1600" b="1" dirty="0" err="1">
                <a:solidFill>
                  <a:srgbClr val="C8652C"/>
                </a:solidFill>
                <a:latin typeface="Consolas" panose="020B0609020204030204" pitchFamily="49" charset="0"/>
              </a:rPr>
              <a:t>sentir</a:t>
            </a:r>
            <a:r>
              <a:rPr lang="en-US" sz="1600" b="1" dirty="0">
                <a:solidFill>
                  <a:srgbClr val="C8652C"/>
                </a:solidFill>
                <a:latin typeface="Consolas" panose="020B0609020204030204" pitchFamily="49" charset="0"/>
              </a:rPr>
              <a:t> pour </a:t>
            </a:r>
            <a:r>
              <a:rPr lang="en-US" sz="1600" b="1" dirty="0" err="1">
                <a:solidFill>
                  <a:srgbClr val="C8652C"/>
                </a:solidFill>
                <a:latin typeface="Consolas" panose="020B0609020204030204" pitchFamily="49" charset="0"/>
              </a:rPr>
              <a:t>mieux</a:t>
            </a:r>
            <a:r>
              <a:rPr lang="en-US" sz="1600" b="1" dirty="0">
                <a:solidFill>
                  <a:srgbClr val="C8652C"/>
                </a:solidFill>
                <a:latin typeface="Consolas" panose="020B0609020204030204" pitchFamily="49" charset="0"/>
              </a:rPr>
              <a:t> se (re)</a:t>
            </a:r>
            <a:r>
              <a:rPr lang="en-US" sz="1600" b="1" dirty="0" err="1">
                <a:solidFill>
                  <a:srgbClr val="C8652C"/>
                </a:solidFill>
                <a:latin typeface="Consolas" panose="020B0609020204030204" pitchFamily="49" charset="0"/>
              </a:rPr>
              <a:t>trouver</a:t>
            </a:r>
            <a:r>
              <a:rPr lang="en-US" sz="1600" b="1" dirty="0">
                <a:solidFill>
                  <a:srgbClr val="C8652C"/>
                </a:solidFill>
                <a:latin typeface="Consolas" panose="020B0609020204030204" pitchFamily="49" charset="0"/>
              </a:rPr>
              <a:t> !</a:t>
            </a:r>
          </a:p>
        </p:txBody>
      </p:sp>
      <p:pic>
        <p:nvPicPr>
          <p:cNvPr id="2" name="Image 1">
            <a:extLst>
              <a:ext uri="{FF2B5EF4-FFF2-40B4-BE49-F238E27FC236}">
                <a16:creationId xmlns:a16="http://schemas.microsoft.com/office/drawing/2014/main" id="{564BE016-5C5D-4A99-B0BD-A8048BF063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9838" y="-261926"/>
            <a:ext cx="3175882" cy="1902305"/>
          </a:xfrm>
          <a:prstGeom prst="rect">
            <a:avLst/>
          </a:prstGeom>
        </p:spPr>
      </p:pic>
    </p:spTree>
    <p:extLst>
      <p:ext uri="{BB962C8B-B14F-4D97-AF65-F5344CB8AC3E}">
        <p14:creationId xmlns:p14="http://schemas.microsoft.com/office/powerpoint/2010/main" val="42982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Espace réservé du contenu 6">
            <a:extLst>
              <a:ext uri="{FF2B5EF4-FFF2-40B4-BE49-F238E27FC236}">
                <a16:creationId xmlns:a16="http://schemas.microsoft.com/office/drawing/2014/main" id="{004F6B1E-103E-417E-9FF4-9C65D69313E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763"/>
          <a:stretch/>
        </p:blipFill>
        <p:spPr>
          <a:xfrm>
            <a:off x="5797543" y="10"/>
            <a:ext cx="6394152" cy="6857990"/>
          </a:xfrm>
          <a:prstGeom prst="rect">
            <a:avLst/>
          </a:prstGeom>
        </p:spPr>
      </p:pic>
      <p:pic>
        <p:nvPicPr>
          <p:cNvPr id="15" name="Picture 1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0" name="Content Placeholder 9">
            <a:extLst>
              <a:ext uri="{FF2B5EF4-FFF2-40B4-BE49-F238E27FC236}">
                <a16:creationId xmlns:a16="http://schemas.microsoft.com/office/drawing/2014/main" id="{28720EDF-020A-4A2C-BE69-496D579F474B}"/>
              </a:ext>
            </a:extLst>
          </p:cNvPr>
          <p:cNvSpPr txBox="1">
            <a:spLocks/>
          </p:cNvSpPr>
          <p:nvPr/>
        </p:nvSpPr>
        <p:spPr>
          <a:xfrm>
            <a:off x="524434" y="1660403"/>
            <a:ext cx="5571565" cy="47899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500" dirty="0">
                <a:solidFill>
                  <a:srgbClr val="E7E738"/>
                </a:solidFill>
                <a:latin typeface="Consolas" panose="020B0609020204030204" pitchFamily="49" charset="0"/>
              </a:rPr>
              <a:t>♥</a:t>
            </a:r>
            <a:r>
              <a:rPr lang="fr-FR" sz="1500" dirty="0">
                <a:latin typeface="Consolas" panose="020B0609020204030204" pitchFamily="49" charset="0"/>
              </a:rPr>
              <a:t> </a:t>
            </a:r>
            <a:r>
              <a:rPr lang="fr-FR" sz="1500" b="1" dirty="0">
                <a:latin typeface="Consolas" panose="020B0609020204030204" pitchFamily="49" charset="0"/>
              </a:rPr>
              <a:t>Ateliers</a:t>
            </a:r>
            <a:r>
              <a:rPr lang="fr-FR" sz="1500" dirty="0">
                <a:latin typeface="Consolas" panose="020B0609020204030204" pitchFamily="49" charset="0"/>
              </a:rPr>
              <a:t> </a:t>
            </a:r>
            <a:r>
              <a:rPr lang="fr-FR" sz="1500" b="1" dirty="0">
                <a:solidFill>
                  <a:srgbClr val="C9652C"/>
                </a:solidFill>
                <a:latin typeface="Consolas" panose="020B0609020204030204" pitchFamily="49" charset="0"/>
              </a:rPr>
              <a:t>« Sport Cap »</a:t>
            </a:r>
            <a:br>
              <a:rPr lang="fr-FR" sz="1500" b="1" dirty="0">
                <a:solidFill>
                  <a:srgbClr val="C9652C"/>
                </a:solidFill>
                <a:latin typeface="Consolas" panose="020B0609020204030204" pitchFamily="49" charset="0"/>
              </a:rPr>
            </a:br>
            <a:r>
              <a:rPr lang="fr-FR" sz="1500" dirty="0">
                <a:latin typeface="Consolas" panose="020B0609020204030204" pitchFamily="49" charset="0"/>
              </a:rPr>
              <a:t>Ex : Yoga transgénérationnel (ado-adulte, parent-enfant, enfant), stretching et gymnastique douce pour les seniors, etc.</a:t>
            </a:r>
            <a:br>
              <a:rPr lang="fr-FR" sz="1500" dirty="0">
                <a:latin typeface="Consolas" panose="020B0609020204030204" pitchFamily="49" charset="0"/>
              </a:rPr>
            </a:br>
            <a:endParaRPr lang="fr-FR" sz="1500" dirty="0">
              <a:latin typeface="Consolas" panose="020B0609020204030204" pitchFamily="49" charset="0"/>
            </a:endParaRPr>
          </a:p>
          <a:p>
            <a:pPr marL="0" indent="0">
              <a:buNone/>
            </a:pPr>
            <a:endParaRPr lang="fr-FR" sz="1500" dirty="0">
              <a:latin typeface="Consolas" panose="020B0609020204030204" pitchFamily="49" charset="0"/>
            </a:endParaRPr>
          </a:p>
          <a:p>
            <a:pPr marL="0" indent="0">
              <a:buNone/>
            </a:pPr>
            <a:r>
              <a:rPr lang="fr-FR" sz="1500" dirty="0">
                <a:solidFill>
                  <a:srgbClr val="E7E738"/>
                </a:solidFill>
                <a:latin typeface="Consolas" panose="020B0609020204030204" pitchFamily="49" charset="0"/>
              </a:rPr>
              <a:t>♥</a:t>
            </a:r>
            <a:r>
              <a:rPr lang="fr-FR" sz="1500" dirty="0">
                <a:latin typeface="Consolas" panose="020B0609020204030204" pitchFamily="49" charset="0"/>
              </a:rPr>
              <a:t> </a:t>
            </a:r>
            <a:r>
              <a:rPr lang="fr-FR" sz="1500" b="1" dirty="0">
                <a:latin typeface="Consolas" panose="020B0609020204030204" pitchFamily="49" charset="0"/>
              </a:rPr>
              <a:t>Ateliers</a:t>
            </a:r>
            <a:r>
              <a:rPr lang="fr-FR" sz="1500" dirty="0">
                <a:latin typeface="Consolas" panose="020B0609020204030204" pitchFamily="49" charset="0"/>
              </a:rPr>
              <a:t> </a:t>
            </a:r>
            <a:r>
              <a:rPr lang="fr-FR" sz="1500" b="1" dirty="0">
                <a:solidFill>
                  <a:srgbClr val="C9652C"/>
                </a:solidFill>
                <a:latin typeface="Consolas" panose="020B0609020204030204" pitchFamily="49" charset="0"/>
              </a:rPr>
              <a:t>« </a:t>
            </a:r>
            <a:r>
              <a:rPr lang="fr-FR" sz="1500" b="1" dirty="0" err="1">
                <a:solidFill>
                  <a:srgbClr val="C9652C"/>
                </a:solidFill>
                <a:latin typeface="Consolas" panose="020B0609020204030204" pitchFamily="49" charset="0"/>
              </a:rPr>
              <a:t>Handi’capable</a:t>
            </a:r>
            <a:r>
              <a:rPr lang="fr-FR" sz="1500" b="1" dirty="0">
                <a:solidFill>
                  <a:srgbClr val="C9652C"/>
                </a:solidFill>
                <a:latin typeface="Consolas" panose="020B0609020204030204" pitchFamily="49" charset="0"/>
              </a:rPr>
              <a:t> » </a:t>
            </a:r>
            <a:br>
              <a:rPr lang="fr-FR" sz="1500" b="1" dirty="0">
                <a:solidFill>
                  <a:srgbClr val="E7E738"/>
                </a:solidFill>
                <a:latin typeface="Consolas" panose="020B0609020204030204" pitchFamily="49" charset="0"/>
              </a:rPr>
            </a:br>
            <a:r>
              <a:rPr lang="fr-FR" sz="1500" dirty="0">
                <a:latin typeface="Consolas" panose="020B0609020204030204" pitchFamily="49" charset="0"/>
              </a:rPr>
              <a:t>(réservés aux personnes en situation de handicap</a:t>
            </a:r>
            <a:br>
              <a:rPr lang="fr-FR" sz="1500" dirty="0">
                <a:latin typeface="Consolas" panose="020B0609020204030204" pitchFamily="49" charset="0"/>
              </a:rPr>
            </a:br>
            <a:r>
              <a:rPr lang="fr-FR" sz="1500" dirty="0">
                <a:latin typeface="Consolas" panose="020B0609020204030204" pitchFamily="49" charset="0"/>
              </a:rPr>
              <a:t>temporaire ou permanent, aux profils dits atypiques* </a:t>
            </a:r>
            <a:br>
              <a:rPr lang="fr-FR" sz="1500" dirty="0">
                <a:latin typeface="Consolas" panose="020B0609020204030204" pitchFamily="49" charset="0"/>
              </a:rPr>
            </a:br>
            <a:r>
              <a:rPr lang="fr-FR" sz="1500" dirty="0">
                <a:latin typeface="Consolas" panose="020B0609020204030204" pitchFamily="49" charset="0"/>
              </a:rPr>
              <a:t> Ex : yoga, relaxation, sophrologie, massages</a:t>
            </a:r>
            <a:br>
              <a:rPr lang="fr-FR" sz="1500" dirty="0">
                <a:latin typeface="Consolas" panose="020B0609020204030204" pitchFamily="49" charset="0"/>
              </a:rPr>
            </a:br>
            <a:endParaRPr lang="fr-FR" sz="1500" dirty="0">
              <a:latin typeface="Consolas" panose="020B0609020204030204" pitchFamily="49" charset="0"/>
            </a:endParaRPr>
          </a:p>
          <a:p>
            <a:pPr marL="0" indent="0">
              <a:buNone/>
            </a:pPr>
            <a:endParaRPr lang="fr-FR" sz="1500" dirty="0">
              <a:solidFill>
                <a:srgbClr val="E7E738"/>
              </a:solidFill>
              <a:latin typeface="Consolas" panose="020B0609020204030204" pitchFamily="49" charset="0"/>
            </a:endParaRPr>
          </a:p>
          <a:p>
            <a:pPr marL="0" indent="0">
              <a:buNone/>
            </a:pPr>
            <a:r>
              <a:rPr lang="fr-FR" sz="1500" dirty="0">
                <a:solidFill>
                  <a:srgbClr val="E7E738"/>
                </a:solidFill>
                <a:latin typeface="Consolas" panose="020B0609020204030204" pitchFamily="49" charset="0"/>
              </a:rPr>
              <a:t>♥</a:t>
            </a:r>
            <a:r>
              <a:rPr lang="fr-FR" sz="1500" dirty="0">
                <a:latin typeface="Consolas" panose="020B0609020204030204" pitchFamily="49" charset="0"/>
              </a:rPr>
              <a:t> </a:t>
            </a:r>
            <a:r>
              <a:rPr lang="fr-FR" sz="1500" b="1" dirty="0">
                <a:latin typeface="Consolas" panose="020B0609020204030204" pitchFamily="49" charset="0"/>
              </a:rPr>
              <a:t>Initiations</a:t>
            </a:r>
            <a:r>
              <a:rPr lang="fr-FR" sz="1500" dirty="0">
                <a:latin typeface="Consolas" panose="020B0609020204030204" pitchFamily="49" charset="0"/>
              </a:rPr>
              <a:t> ponctuelles et </a:t>
            </a:r>
            <a:r>
              <a:rPr lang="fr-FR" sz="1500" b="1" dirty="0">
                <a:latin typeface="Consolas" panose="020B0609020204030204" pitchFamily="49" charset="0"/>
              </a:rPr>
              <a:t>stages</a:t>
            </a:r>
          </a:p>
        </p:txBody>
      </p:sp>
      <p:sp>
        <p:nvSpPr>
          <p:cNvPr id="7" name="ZoneTexte 6">
            <a:extLst>
              <a:ext uri="{FF2B5EF4-FFF2-40B4-BE49-F238E27FC236}">
                <a16:creationId xmlns:a16="http://schemas.microsoft.com/office/drawing/2014/main" id="{A03EA30B-5352-4B23-8639-0F729A41D809}"/>
              </a:ext>
            </a:extLst>
          </p:cNvPr>
          <p:cNvSpPr txBox="1"/>
          <p:nvPr/>
        </p:nvSpPr>
        <p:spPr>
          <a:xfrm>
            <a:off x="8825445" y="6634852"/>
            <a:ext cx="3366250" cy="223138"/>
          </a:xfrm>
          <a:prstGeom prst="rect">
            <a:avLst/>
          </a:prstGeom>
          <a:noFill/>
        </p:spPr>
        <p:txBody>
          <a:bodyPr wrap="square" rtlCol="0">
            <a:spAutoFit/>
          </a:bodyPr>
          <a:lstStyle/>
          <a:p>
            <a:r>
              <a:rPr lang="fr-FR" sz="850" i="1" dirty="0">
                <a:latin typeface="Consolas" panose="020B0609020204030204" pitchFamily="49" charset="0"/>
              </a:rPr>
              <a:t>*présence d’un accompagnant responsable obligatoire</a:t>
            </a:r>
          </a:p>
        </p:txBody>
      </p:sp>
      <p:sp>
        <p:nvSpPr>
          <p:cNvPr id="2" name="Titre 10">
            <a:extLst>
              <a:ext uri="{FF2B5EF4-FFF2-40B4-BE49-F238E27FC236}">
                <a16:creationId xmlns:a16="http://schemas.microsoft.com/office/drawing/2014/main" id="{2422F3EF-F368-6E51-027C-CAE6639999C1}"/>
              </a:ext>
            </a:extLst>
          </p:cNvPr>
          <p:cNvSpPr txBox="1">
            <a:spLocks/>
          </p:cNvSpPr>
          <p:nvPr/>
        </p:nvSpPr>
        <p:spPr>
          <a:xfrm>
            <a:off x="221792" y="516577"/>
            <a:ext cx="310738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fr-FR" sz="2400" dirty="0">
                <a:solidFill>
                  <a:srgbClr val="C9652C"/>
                </a:solidFill>
                <a:latin typeface="Consolas" panose="020B0609020204030204" pitchFamily="49" charset="0"/>
                <a:ea typeface="+mn-ea"/>
                <a:cs typeface="+mn-cs"/>
              </a:rPr>
              <a:t>Les ateliers de</a:t>
            </a:r>
            <a:endParaRPr lang="fr-FR" sz="4000" b="1" dirty="0">
              <a:solidFill>
                <a:srgbClr val="C9652C"/>
              </a:solidFill>
              <a:latin typeface="Milasian Circa PERSONAL" pitchFamily="2" charset="0"/>
              <a:ea typeface="+mn-ea"/>
              <a:cs typeface="+mn-cs"/>
            </a:endParaRPr>
          </a:p>
        </p:txBody>
      </p:sp>
      <p:pic>
        <p:nvPicPr>
          <p:cNvPr id="3" name="Image 2">
            <a:extLst>
              <a:ext uri="{FF2B5EF4-FFF2-40B4-BE49-F238E27FC236}">
                <a16:creationId xmlns:a16="http://schemas.microsoft.com/office/drawing/2014/main" id="{D9F092FB-37B6-D537-9CD6-DCA3ACC26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0118" y="-224736"/>
            <a:ext cx="3175882" cy="1902305"/>
          </a:xfrm>
          <a:prstGeom prst="rect">
            <a:avLst/>
          </a:prstGeom>
        </p:spPr>
      </p:pic>
      <p:sp>
        <p:nvSpPr>
          <p:cNvPr id="4" name="Content Placeholder 9">
            <a:extLst>
              <a:ext uri="{FF2B5EF4-FFF2-40B4-BE49-F238E27FC236}">
                <a16:creationId xmlns:a16="http://schemas.microsoft.com/office/drawing/2014/main" id="{C85D261A-D686-8806-0692-84F043A76D29}"/>
              </a:ext>
            </a:extLst>
          </p:cNvPr>
          <p:cNvSpPr txBox="1">
            <a:spLocks/>
          </p:cNvSpPr>
          <p:nvPr/>
        </p:nvSpPr>
        <p:spPr>
          <a:xfrm>
            <a:off x="524740" y="5835667"/>
            <a:ext cx="7010400" cy="573067"/>
          </a:xfrm>
          <a:prstGeom prst="rect">
            <a:avLst/>
          </a:prstGeom>
          <a:ln>
            <a:noFill/>
          </a:ln>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200" b="1" dirty="0">
                <a:solidFill>
                  <a:srgbClr val="D8A36D"/>
                </a:solidFill>
                <a:latin typeface="Consolas" panose="020B0609020204030204" pitchFamily="49" charset="0"/>
              </a:rPr>
              <a:t>♫</a:t>
            </a:r>
            <a:r>
              <a:rPr lang="fr-FR" sz="1200" dirty="0">
                <a:solidFill>
                  <a:srgbClr val="8F6593"/>
                </a:solidFill>
                <a:latin typeface="Consolas" panose="020B0609020204030204" pitchFamily="49" charset="0"/>
              </a:rPr>
              <a:t> </a:t>
            </a:r>
            <a:r>
              <a:rPr lang="fr-FR" sz="1200" dirty="0">
                <a:solidFill>
                  <a:srgbClr val="000000"/>
                </a:solidFill>
                <a:latin typeface="Consolas" panose="020B0609020204030204" pitchFamily="49" charset="0"/>
              </a:rPr>
              <a:t>Espace détente avec bibliothèque pour lire entre les lignes du monde</a:t>
            </a:r>
            <a:br>
              <a:rPr lang="fr-FR" sz="1200" dirty="0">
                <a:solidFill>
                  <a:srgbClr val="000000"/>
                </a:solidFill>
                <a:latin typeface="Consolas" panose="020B0609020204030204" pitchFamily="49" charset="0"/>
              </a:rPr>
            </a:br>
            <a:r>
              <a:rPr lang="fr-FR" sz="1200" dirty="0">
                <a:solidFill>
                  <a:srgbClr val="000000"/>
                </a:solidFill>
                <a:latin typeface="Consolas" panose="020B0609020204030204" pitchFamily="49" charset="0"/>
              </a:rPr>
              <a:t>qui nous entoure </a:t>
            </a:r>
            <a:r>
              <a:rPr lang="fr-FR" sz="1000" dirty="0">
                <a:solidFill>
                  <a:srgbClr val="000000"/>
                </a:solidFill>
                <a:latin typeface="Consolas" panose="020B0609020204030204" pitchFamily="49" charset="0"/>
              </a:rPr>
              <a:t>(y compris des livres accessibles aux personnes déficientes visuelles)</a:t>
            </a:r>
          </a:p>
        </p:txBody>
      </p:sp>
      <p:sp>
        <p:nvSpPr>
          <p:cNvPr id="5" name="Titre 1">
            <a:extLst>
              <a:ext uri="{FF2B5EF4-FFF2-40B4-BE49-F238E27FC236}">
                <a16:creationId xmlns:a16="http://schemas.microsoft.com/office/drawing/2014/main" id="{1E30832E-B038-3272-C36E-45BAF5F85580}"/>
              </a:ext>
            </a:extLst>
          </p:cNvPr>
          <p:cNvSpPr txBox="1">
            <a:spLocks/>
          </p:cNvSpPr>
          <p:nvPr/>
        </p:nvSpPr>
        <p:spPr>
          <a:xfrm>
            <a:off x="543088" y="5439396"/>
            <a:ext cx="1349299" cy="4930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sz="4000" b="1" dirty="0">
                <a:solidFill>
                  <a:srgbClr val="C8652C"/>
                </a:solidFill>
                <a:latin typeface="Milasian Circa PERSONAL" pitchFamily="2" charset="0"/>
              </a:rPr>
              <a:t>Les +</a:t>
            </a:r>
          </a:p>
        </p:txBody>
      </p:sp>
    </p:spTree>
    <p:extLst>
      <p:ext uri="{BB962C8B-B14F-4D97-AF65-F5344CB8AC3E}">
        <p14:creationId xmlns:p14="http://schemas.microsoft.com/office/powerpoint/2010/main" val="4049689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Espace réservé du contenu 4">
            <a:extLst>
              <a:ext uri="{FF2B5EF4-FFF2-40B4-BE49-F238E27FC236}">
                <a16:creationId xmlns:a16="http://schemas.microsoft.com/office/drawing/2014/main" id="{70BEDC3B-79EA-44F0-9ADD-A98C429753F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6764"/>
          <a:stretch/>
        </p:blipFill>
        <p:spPr>
          <a:xfrm>
            <a:off x="5807703" y="10"/>
            <a:ext cx="6394152" cy="6857990"/>
          </a:xfrm>
          <a:prstGeom prst="rect">
            <a:avLst/>
          </a:prstGeom>
        </p:spPr>
      </p:pic>
      <p:pic>
        <p:nvPicPr>
          <p:cNvPr id="13" name="Picture 1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10" name="Content Placeholder 9">
            <a:extLst>
              <a:ext uri="{FF2B5EF4-FFF2-40B4-BE49-F238E27FC236}">
                <a16:creationId xmlns:a16="http://schemas.microsoft.com/office/drawing/2014/main" id="{EA92A2F5-13EE-446C-B2AC-B26A49CEF49C}"/>
              </a:ext>
            </a:extLst>
          </p:cNvPr>
          <p:cNvSpPr>
            <a:spLocks noGrp="1"/>
          </p:cNvSpPr>
          <p:nvPr>
            <p:ph idx="1"/>
          </p:nvPr>
        </p:nvSpPr>
        <p:spPr>
          <a:xfrm>
            <a:off x="407365" y="2075426"/>
            <a:ext cx="5400338" cy="2707148"/>
          </a:xfrm>
        </p:spPr>
        <p:txBody>
          <a:bodyPr anchor="ctr">
            <a:noAutofit/>
          </a:bodyPr>
          <a:lstStyle/>
          <a:p>
            <a:pPr marL="0" indent="0">
              <a:buNone/>
            </a:pPr>
            <a:r>
              <a:rPr lang="fr-FR" sz="1400" dirty="0">
                <a:solidFill>
                  <a:srgbClr val="C8652C"/>
                </a:solidFill>
                <a:latin typeface="Consolas" panose="020B0609020204030204" pitchFamily="49" charset="0"/>
              </a:rPr>
              <a:t>♥ ♥ </a:t>
            </a:r>
            <a:r>
              <a:rPr lang="fr-FR" sz="1400" b="1" dirty="0">
                <a:latin typeface="Consolas" panose="020B0609020204030204" pitchFamily="49" charset="0"/>
              </a:rPr>
              <a:t>Partenaires principaux du tiers-lieu : </a:t>
            </a:r>
            <a:r>
              <a:rPr lang="fr-FR" sz="1400" dirty="0">
                <a:latin typeface="Consolas" panose="020B0609020204030204" pitchFamily="49" charset="0"/>
              </a:rPr>
              <a:t>équipement municipal, soutien du département, de la région, de Vallée Sud Grand Paris</a:t>
            </a:r>
          </a:p>
          <a:p>
            <a:pPr marL="0" indent="0">
              <a:buNone/>
            </a:pPr>
            <a:endParaRPr lang="fr-FR" sz="1400" dirty="0">
              <a:solidFill>
                <a:srgbClr val="C8652C"/>
              </a:solidFill>
              <a:latin typeface="Consolas" panose="020B0609020204030204" pitchFamily="49" charset="0"/>
            </a:endParaRPr>
          </a:p>
          <a:p>
            <a:pPr marL="0" indent="0">
              <a:buNone/>
            </a:pPr>
            <a:r>
              <a:rPr lang="fr-FR" sz="1400" dirty="0">
                <a:solidFill>
                  <a:srgbClr val="C8652C"/>
                </a:solidFill>
                <a:latin typeface="Consolas" panose="020B0609020204030204" pitchFamily="49" charset="0"/>
              </a:rPr>
              <a:t>♥ </a:t>
            </a:r>
            <a:r>
              <a:rPr lang="fr-FR" sz="1400" b="1" dirty="0">
                <a:latin typeface="Consolas" panose="020B0609020204030204" pitchFamily="49" charset="0"/>
              </a:rPr>
              <a:t>Liste non exhaustive des Partenaires activités :</a:t>
            </a:r>
            <a:br>
              <a:rPr lang="fr-FR" sz="1400" b="1" dirty="0">
                <a:latin typeface="Consolas" panose="020B0609020204030204" pitchFamily="49" charset="0"/>
              </a:rPr>
            </a:br>
            <a:r>
              <a:rPr lang="fr-FR" sz="1400" i="1" dirty="0">
                <a:latin typeface="Consolas" panose="020B0609020204030204" pitchFamily="49" charset="0"/>
                <a:hlinkClick r:id="rId5"/>
              </a:rPr>
              <a:t>Keski</a:t>
            </a:r>
            <a:r>
              <a:rPr lang="fr-FR" sz="1400" i="1" dirty="0">
                <a:latin typeface="Consolas" panose="020B0609020204030204" pitchFamily="49" charset="0"/>
              </a:rPr>
              <a:t>, </a:t>
            </a:r>
            <a:r>
              <a:rPr lang="fr-FR" sz="1400" i="1" dirty="0">
                <a:latin typeface="Consolas" panose="020B0609020204030204" pitchFamily="49" charset="0"/>
                <a:hlinkClick r:id="rId6"/>
              </a:rPr>
              <a:t>Handipeople</a:t>
            </a:r>
            <a:r>
              <a:rPr lang="fr-FR" sz="1400" i="1" dirty="0">
                <a:latin typeface="Consolas" panose="020B0609020204030204" pitchFamily="49" charset="0"/>
              </a:rPr>
              <a:t>, </a:t>
            </a:r>
            <a:r>
              <a:rPr lang="fr-FR" sz="1400" i="1" dirty="0">
                <a:latin typeface="Consolas" panose="020B0609020204030204" pitchFamily="49" charset="0"/>
                <a:hlinkClick r:id="rId7"/>
              </a:rPr>
              <a:t>HopToys</a:t>
            </a:r>
            <a:r>
              <a:rPr lang="fr-FR" sz="1400" i="1" dirty="0">
                <a:latin typeface="Consolas" panose="020B0609020204030204" pitchFamily="49" charset="0"/>
              </a:rPr>
              <a:t>, </a:t>
            </a:r>
            <a:r>
              <a:rPr lang="fr-FR" sz="1400" i="1" dirty="0">
                <a:latin typeface="Consolas" panose="020B0609020204030204" pitchFamily="49" charset="0"/>
                <a:hlinkClick r:id="rId8"/>
              </a:rPr>
              <a:t>Enfants Différents</a:t>
            </a:r>
            <a:r>
              <a:rPr lang="fr-FR" sz="1400" i="1" dirty="0">
                <a:latin typeface="Consolas" panose="020B0609020204030204" pitchFamily="49" charset="0"/>
              </a:rPr>
              <a:t>, </a:t>
            </a:r>
            <a:r>
              <a:rPr lang="fr-FR" sz="1400" i="1" dirty="0">
                <a:latin typeface="Consolas" panose="020B0609020204030204" pitchFamily="49" charset="0"/>
                <a:hlinkClick r:id="rId9"/>
              </a:rPr>
              <a:t>Les Petits Citoyens</a:t>
            </a:r>
            <a:r>
              <a:rPr lang="fr-FR" sz="1400" i="1" dirty="0">
                <a:latin typeface="Consolas" panose="020B0609020204030204" pitchFamily="49" charset="0"/>
              </a:rPr>
              <a:t>, </a:t>
            </a:r>
            <a:r>
              <a:rPr lang="fr-FR" sz="1400" i="1" dirty="0">
                <a:latin typeface="Consolas" panose="020B0609020204030204" pitchFamily="49" charset="0"/>
                <a:hlinkClick r:id="rId10"/>
              </a:rPr>
              <a:t>Signes de Sens</a:t>
            </a:r>
            <a:r>
              <a:rPr lang="fr-FR" sz="1400" i="1" dirty="0">
                <a:latin typeface="Consolas" panose="020B0609020204030204" pitchFamily="49" charset="0"/>
              </a:rPr>
              <a:t>, La Croix-Rouge, </a:t>
            </a:r>
            <a:r>
              <a:rPr lang="fr-FR" sz="1400" i="1" dirty="0">
                <a:latin typeface="Consolas" panose="020B0609020204030204" pitchFamily="49" charset="0"/>
                <a:hlinkClick r:id="rId11"/>
              </a:rPr>
              <a:t>la MAIF</a:t>
            </a:r>
            <a:r>
              <a:rPr lang="fr-FR" sz="1400" i="1" dirty="0">
                <a:latin typeface="Consolas" panose="020B0609020204030204" pitchFamily="49" charset="0"/>
              </a:rPr>
              <a:t>, </a:t>
            </a:r>
            <a:r>
              <a:rPr lang="fr-FR" sz="1400" i="1" dirty="0">
                <a:latin typeface="Consolas" panose="020B0609020204030204" pitchFamily="49" charset="0"/>
                <a:hlinkClick r:id="rId12"/>
              </a:rPr>
              <a:t>Handilab</a:t>
            </a:r>
            <a:r>
              <a:rPr lang="fr-FR" sz="1400" i="1" dirty="0">
                <a:latin typeface="Consolas" panose="020B0609020204030204" pitchFamily="49" charset="0"/>
              </a:rPr>
              <a:t>, </a:t>
            </a:r>
            <a:r>
              <a:rPr lang="fr-FR" sz="1400" i="1" dirty="0">
                <a:latin typeface="Consolas" panose="020B0609020204030204" pitchFamily="49" charset="0"/>
                <a:hlinkClick r:id="rId13"/>
              </a:rPr>
              <a:t>Association Valentin Haüy</a:t>
            </a:r>
            <a:r>
              <a:rPr lang="fr-FR" sz="1400" i="1" dirty="0">
                <a:latin typeface="Consolas" panose="020B0609020204030204" pitchFamily="49" charset="0"/>
              </a:rPr>
              <a:t>, </a:t>
            </a:r>
            <a:r>
              <a:rPr lang="fr-FR" sz="1400" i="1" dirty="0">
                <a:latin typeface="Consolas" panose="020B0609020204030204" pitchFamily="49" charset="0"/>
                <a:hlinkClick r:id="rId14"/>
              </a:rPr>
              <a:t>Isos</a:t>
            </a:r>
            <a:r>
              <a:rPr lang="fr-FR" sz="1400" i="1" dirty="0">
                <a:latin typeface="Consolas" panose="020B0609020204030204" pitchFamily="49" charset="0"/>
              </a:rPr>
              <a:t>, </a:t>
            </a:r>
            <a:r>
              <a:rPr lang="fr-FR" sz="1400" i="1" dirty="0">
                <a:latin typeface="Consolas" panose="020B0609020204030204" pitchFamily="49" charset="0"/>
                <a:hlinkClick r:id="rId15"/>
              </a:rPr>
              <a:t>Les Doigts qui rêvent</a:t>
            </a:r>
            <a:r>
              <a:rPr lang="fr-FR" sz="1400" i="1" dirty="0">
                <a:latin typeface="Consolas" panose="020B0609020204030204" pitchFamily="49" charset="0"/>
              </a:rPr>
              <a:t>, professeurs natifs, spécialistes et animateurs qualifiés</a:t>
            </a:r>
          </a:p>
          <a:p>
            <a:pPr marL="0" indent="0">
              <a:buNone/>
            </a:pPr>
            <a:endParaRPr lang="fr-FR" sz="1400" dirty="0">
              <a:latin typeface="Consolas" panose="020B0609020204030204" pitchFamily="49" charset="0"/>
            </a:endParaRPr>
          </a:p>
        </p:txBody>
      </p:sp>
      <p:sp>
        <p:nvSpPr>
          <p:cNvPr id="11" name="Titre 10">
            <a:extLst>
              <a:ext uri="{FF2B5EF4-FFF2-40B4-BE49-F238E27FC236}">
                <a16:creationId xmlns:a16="http://schemas.microsoft.com/office/drawing/2014/main" id="{F953996C-DA2C-41D7-80D0-9BADD3165DB5}"/>
              </a:ext>
            </a:extLst>
          </p:cNvPr>
          <p:cNvSpPr txBox="1">
            <a:spLocks noGrp="1"/>
          </p:cNvSpPr>
          <p:nvPr>
            <p:ph type="title" idx="4294967295"/>
          </p:nvPr>
        </p:nvSpPr>
        <p:spPr>
          <a:xfrm>
            <a:off x="-9855" y="241826"/>
            <a:ext cx="340878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150" normalizeH="0" baseline="0" noProof="0" dirty="0">
                <a:ln>
                  <a:noFill/>
                </a:ln>
                <a:solidFill>
                  <a:srgbClr val="C8652C"/>
                </a:solidFill>
                <a:effectLst/>
                <a:uLnTx/>
                <a:uFillTx/>
                <a:latin typeface="Consolas" panose="020B0609020204030204" pitchFamily="49" charset="0"/>
                <a:ea typeface="+mn-ea"/>
                <a:cs typeface="+mn-cs"/>
              </a:rPr>
              <a:t>Les </a:t>
            </a:r>
            <a:r>
              <a:rPr lang="fr-FR" sz="2400" spc="-150" dirty="0">
                <a:solidFill>
                  <a:srgbClr val="C8652C"/>
                </a:solidFill>
                <a:latin typeface="Consolas" panose="020B0609020204030204" pitchFamily="49" charset="0"/>
                <a:ea typeface="+mn-ea"/>
                <a:cs typeface="+mn-cs"/>
              </a:rPr>
              <a:t>partenaire</a:t>
            </a:r>
            <a:r>
              <a:rPr kumimoji="0" lang="fr-FR" sz="2400" b="0" i="0" u="none" strike="noStrike" kern="1200" cap="none" spc="-150" normalizeH="0" baseline="0" noProof="0" dirty="0">
                <a:ln>
                  <a:noFill/>
                </a:ln>
                <a:solidFill>
                  <a:srgbClr val="C8652C"/>
                </a:solidFill>
                <a:effectLst/>
                <a:uLnTx/>
                <a:uFillTx/>
                <a:latin typeface="Consolas" panose="020B0609020204030204" pitchFamily="49" charset="0"/>
                <a:ea typeface="+mn-ea"/>
                <a:cs typeface="+mn-cs"/>
              </a:rPr>
              <a:t>s de</a:t>
            </a:r>
            <a:endParaRPr kumimoji="0" lang="fr-FR" sz="4000" b="1" i="0" u="none" strike="noStrike" kern="1200" cap="none" spc="-150" normalizeH="0" baseline="0" noProof="0" dirty="0">
              <a:ln>
                <a:noFill/>
              </a:ln>
              <a:solidFill>
                <a:srgbClr val="C8652C"/>
              </a:solidFill>
              <a:effectLst/>
              <a:uLnTx/>
              <a:uFillTx/>
              <a:latin typeface="Milasian Circa PERSONAL" pitchFamily="2" charset="0"/>
              <a:ea typeface="+mn-ea"/>
              <a:cs typeface="+mn-cs"/>
            </a:endParaRPr>
          </a:p>
        </p:txBody>
      </p:sp>
      <p:sp>
        <p:nvSpPr>
          <p:cNvPr id="9" name="Espace réservé du contenu 15">
            <a:extLst>
              <a:ext uri="{FF2B5EF4-FFF2-40B4-BE49-F238E27FC236}">
                <a16:creationId xmlns:a16="http://schemas.microsoft.com/office/drawing/2014/main" id="{5F553376-3DA4-4C2A-9CD9-24256B2EC620}"/>
              </a:ext>
            </a:extLst>
          </p:cNvPr>
          <p:cNvSpPr txBox="1">
            <a:spLocks/>
          </p:cNvSpPr>
          <p:nvPr/>
        </p:nvSpPr>
        <p:spPr>
          <a:xfrm>
            <a:off x="407365" y="6080643"/>
            <a:ext cx="6394152" cy="53553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rgbClr val="C8652C"/>
                </a:solidFill>
                <a:latin typeface="Consolas" panose="020B0609020204030204" pitchFamily="49" charset="0"/>
              </a:rPr>
              <a:t>Il </a:t>
            </a:r>
            <a:r>
              <a:rPr lang="en-US" sz="1600" b="1" dirty="0" err="1">
                <a:solidFill>
                  <a:srgbClr val="C8652C"/>
                </a:solidFill>
                <a:latin typeface="Consolas" panose="020B0609020204030204" pitchFamily="49" charset="0"/>
              </a:rPr>
              <a:t>n’y</a:t>
            </a:r>
            <a:r>
              <a:rPr lang="en-US" sz="1600" b="1" dirty="0">
                <a:solidFill>
                  <a:srgbClr val="C8652C"/>
                </a:solidFill>
                <a:latin typeface="Consolas" panose="020B0609020204030204" pitchFamily="49" charset="0"/>
              </a:rPr>
              <a:t> a pas </a:t>
            </a:r>
            <a:r>
              <a:rPr lang="en-US" sz="1600" b="1" dirty="0" err="1">
                <a:solidFill>
                  <a:srgbClr val="C8652C"/>
                </a:solidFill>
                <a:latin typeface="Consolas" panose="020B0609020204030204" pitchFamily="49" charset="0"/>
              </a:rPr>
              <a:t>d’âge</a:t>
            </a:r>
            <a:r>
              <a:rPr lang="en-US" sz="1600" b="1" dirty="0">
                <a:solidFill>
                  <a:srgbClr val="C8652C"/>
                </a:solidFill>
                <a:latin typeface="Consolas" panose="020B0609020204030204" pitchFamily="49" charset="0"/>
              </a:rPr>
              <a:t> pour </a:t>
            </a:r>
            <a:r>
              <a:rPr lang="en-US" sz="1600" b="1" dirty="0" err="1">
                <a:solidFill>
                  <a:srgbClr val="C8652C"/>
                </a:solidFill>
                <a:latin typeface="Consolas" panose="020B0609020204030204" pitchFamily="49" charset="0"/>
              </a:rPr>
              <a:t>apprendre</a:t>
            </a:r>
            <a:r>
              <a:rPr lang="en-US" sz="1600" b="1" dirty="0">
                <a:solidFill>
                  <a:srgbClr val="C8652C"/>
                </a:solidFill>
                <a:latin typeface="Consolas" panose="020B0609020204030204" pitchFamily="49" charset="0"/>
              </a:rPr>
              <a:t> des </a:t>
            </a:r>
            <a:r>
              <a:rPr lang="en-US" sz="1600" b="1" dirty="0" err="1">
                <a:solidFill>
                  <a:srgbClr val="C8652C"/>
                </a:solidFill>
                <a:latin typeface="Consolas" panose="020B0609020204030204" pitchFamily="49" charset="0"/>
              </a:rPr>
              <a:t>autres</a:t>
            </a:r>
            <a:r>
              <a:rPr lang="en-US" sz="1600" b="1" dirty="0">
                <a:solidFill>
                  <a:srgbClr val="C8652C"/>
                </a:solidFill>
                <a:latin typeface="Consolas" panose="020B0609020204030204" pitchFamily="49" charset="0"/>
              </a:rPr>
              <a:t> et de </a:t>
            </a:r>
            <a:r>
              <a:rPr lang="en-US" sz="1600" b="1" dirty="0" err="1">
                <a:solidFill>
                  <a:srgbClr val="C8652C"/>
                </a:solidFill>
                <a:latin typeface="Consolas" panose="020B0609020204030204" pitchFamily="49" charset="0"/>
              </a:rPr>
              <a:t>soi</a:t>
            </a:r>
            <a:r>
              <a:rPr lang="en-US" sz="1600" b="1" dirty="0">
                <a:solidFill>
                  <a:srgbClr val="C8652C"/>
                </a:solidFill>
                <a:latin typeface="Consolas" panose="020B0609020204030204" pitchFamily="49" charset="0"/>
              </a:rPr>
              <a:t>,</a:t>
            </a:r>
            <a:br>
              <a:rPr lang="en-US" sz="1600" b="1" dirty="0">
                <a:solidFill>
                  <a:srgbClr val="C8652C"/>
                </a:solidFill>
                <a:latin typeface="Consolas" panose="020B0609020204030204" pitchFamily="49" charset="0"/>
              </a:rPr>
            </a:br>
            <a:r>
              <a:rPr lang="en-US" sz="1600" b="1" dirty="0" err="1">
                <a:solidFill>
                  <a:srgbClr val="C8652C"/>
                </a:solidFill>
                <a:latin typeface="Consolas" panose="020B0609020204030204" pitchFamily="49" charset="0"/>
              </a:rPr>
              <a:t>mieux</a:t>
            </a:r>
            <a:r>
              <a:rPr lang="en-US" sz="1600" b="1" dirty="0">
                <a:solidFill>
                  <a:srgbClr val="C8652C"/>
                </a:solidFill>
                <a:latin typeface="Consolas" panose="020B0609020204030204" pitchFamily="49" charset="0"/>
              </a:rPr>
              <a:t> se (re)</a:t>
            </a:r>
            <a:r>
              <a:rPr lang="en-US" sz="1600" b="1" dirty="0" err="1">
                <a:solidFill>
                  <a:srgbClr val="C8652C"/>
                </a:solidFill>
                <a:latin typeface="Consolas" panose="020B0609020204030204" pitchFamily="49" charset="0"/>
              </a:rPr>
              <a:t>sentir</a:t>
            </a:r>
            <a:r>
              <a:rPr lang="en-US" sz="1600" b="1" dirty="0">
                <a:solidFill>
                  <a:srgbClr val="C8652C"/>
                </a:solidFill>
                <a:latin typeface="Consolas" panose="020B0609020204030204" pitchFamily="49" charset="0"/>
              </a:rPr>
              <a:t> pour </a:t>
            </a:r>
            <a:r>
              <a:rPr lang="en-US" sz="1600" b="1" dirty="0" err="1">
                <a:solidFill>
                  <a:srgbClr val="C8652C"/>
                </a:solidFill>
                <a:latin typeface="Consolas" panose="020B0609020204030204" pitchFamily="49" charset="0"/>
              </a:rPr>
              <a:t>mieux</a:t>
            </a:r>
            <a:r>
              <a:rPr lang="en-US" sz="1600" b="1" dirty="0">
                <a:solidFill>
                  <a:srgbClr val="C8652C"/>
                </a:solidFill>
                <a:latin typeface="Consolas" panose="020B0609020204030204" pitchFamily="49" charset="0"/>
              </a:rPr>
              <a:t> se (re)</a:t>
            </a:r>
            <a:r>
              <a:rPr lang="en-US" sz="1600" b="1" dirty="0" err="1">
                <a:solidFill>
                  <a:srgbClr val="C8652C"/>
                </a:solidFill>
                <a:latin typeface="Consolas" panose="020B0609020204030204" pitchFamily="49" charset="0"/>
              </a:rPr>
              <a:t>trouver</a:t>
            </a:r>
            <a:r>
              <a:rPr lang="en-US" sz="1600" b="1" dirty="0">
                <a:solidFill>
                  <a:srgbClr val="C8652C"/>
                </a:solidFill>
                <a:latin typeface="Consolas" panose="020B0609020204030204" pitchFamily="49" charset="0"/>
              </a:rPr>
              <a:t> !</a:t>
            </a:r>
          </a:p>
        </p:txBody>
      </p:sp>
      <p:pic>
        <p:nvPicPr>
          <p:cNvPr id="2" name="Image 1">
            <a:extLst>
              <a:ext uri="{FF2B5EF4-FFF2-40B4-BE49-F238E27FC236}">
                <a16:creationId xmlns:a16="http://schemas.microsoft.com/office/drawing/2014/main" id="{564BE016-5C5D-4A99-B0BD-A8048BF063E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07927" y="-480626"/>
            <a:ext cx="3175882" cy="1902305"/>
          </a:xfrm>
          <a:prstGeom prst="rect">
            <a:avLst/>
          </a:prstGeom>
        </p:spPr>
      </p:pic>
    </p:spTree>
    <p:extLst>
      <p:ext uri="{BB962C8B-B14F-4D97-AF65-F5344CB8AC3E}">
        <p14:creationId xmlns:p14="http://schemas.microsoft.com/office/powerpoint/2010/main" val="1408387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C2BAC5-5166-FE81-EE03-8569BEF9DAEA}"/>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AF248A80-F6CA-C964-B665-A4690FEF2A5E}"/>
              </a:ext>
            </a:extLst>
          </p:cNvPr>
          <p:cNvSpPr>
            <a:spLocks noGrp="1"/>
          </p:cNvSpPr>
          <p:nvPr>
            <p:ph idx="1"/>
          </p:nvPr>
        </p:nvSpPr>
        <p:spPr>
          <a:xfrm>
            <a:off x="617576" y="1807305"/>
            <a:ext cx="5333567" cy="4744102"/>
          </a:xfrm>
        </p:spPr>
        <p:txBody>
          <a:bodyPr>
            <a:noAutofit/>
          </a:bodyPr>
          <a:lstStyle/>
          <a:p>
            <a:pPr marL="342900" lvl="0" indent="-342900">
              <a:buFont typeface="Symbol" pitchFamily="2" charset="2"/>
              <a:buChar char=""/>
            </a:pPr>
            <a:r>
              <a:rPr lang="fr-FR" sz="1400" kern="100" dirty="0">
                <a:effectLst/>
                <a:latin typeface="Consolas" panose="020B0609020204030204" pitchFamily="49" charset="0"/>
                <a:ea typeface="Aptos" panose="020B0004020202020204" pitchFamily="34" charset="0"/>
                <a:cs typeface="Consolas" panose="020B0609020204030204" pitchFamily="49" charset="0"/>
              </a:rPr>
              <a:t>Familles non concernées mais désireuses de mieux connaître et comprendre (adultes, enfants)</a:t>
            </a:r>
          </a:p>
          <a:p>
            <a:pPr marL="342900" indent="-342900">
              <a:buFont typeface="Symbol" pitchFamily="2" charset="2"/>
              <a:buChar char=""/>
            </a:pPr>
            <a:r>
              <a:rPr lang="fr-FR" sz="1400" kern="100" dirty="0">
                <a:effectLst/>
                <a:latin typeface="Consolas" panose="020B0609020204030204" pitchFamily="49" charset="0"/>
                <a:ea typeface="Aptos" panose="020B0004020202020204" pitchFamily="34" charset="0"/>
                <a:cs typeface="Consolas" panose="020B0609020204030204" pitchFamily="49" charset="0"/>
              </a:rPr>
              <a:t>Familles concernées désireuses de bénéficier d’aides et/ou de suivre et/ou de faire suivre un atelier (adultes, enfants)</a:t>
            </a:r>
          </a:p>
          <a:p>
            <a:pPr marL="342900" lvl="0" indent="-342900">
              <a:buFont typeface="Symbol" pitchFamily="2" charset="2"/>
              <a:buChar char=""/>
            </a:pPr>
            <a:r>
              <a:rPr lang="fr-FR" sz="1400" kern="100" dirty="0">
                <a:effectLst/>
                <a:latin typeface="Consolas" panose="020B0609020204030204" pitchFamily="49" charset="0"/>
                <a:ea typeface="Aptos" panose="020B0004020202020204" pitchFamily="34" charset="0"/>
                <a:cs typeface="Consolas" panose="020B0609020204030204" pitchFamily="49" charset="0"/>
              </a:rPr>
              <a:t>Seniors non encore concernés ou concernés désireux de mieux connaître et/ou de suivre un atelier</a:t>
            </a:r>
          </a:p>
          <a:p>
            <a:pPr marL="342900" lvl="0" indent="-342900">
              <a:buFont typeface="Symbol" pitchFamily="2" charset="2"/>
              <a:buChar char=""/>
            </a:pPr>
            <a:r>
              <a:rPr lang="fr-FR" sz="1400" kern="100" dirty="0">
                <a:effectLst/>
                <a:latin typeface="Consolas" panose="020B0609020204030204" pitchFamily="49" charset="0"/>
                <a:ea typeface="Aptos" panose="020B0004020202020204" pitchFamily="34" charset="0"/>
                <a:cs typeface="Consolas" panose="020B0609020204030204" pitchFamily="49" charset="0"/>
              </a:rPr>
              <a:t>Structures accueillant des seniors désireuses de bénéficier d’aides et/ou de faire suivre un atelier </a:t>
            </a:r>
          </a:p>
          <a:p>
            <a:pPr marL="342900" lvl="0" indent="-342900">
              <a:buFont typeface="Symbol" pitchFamily="2" charset="2"/>
              <a:buChar char=""/>
            </a:pPr>
            <a:r>
              <a:rPr lang="fr-FR" sz="1400" kern="100" dirty="0">
                <a:effectLst/>
                <a:latin typeface="Consolas" panose="020B0609020204030204" pitchFamily="49" charset="0"/>
                <a:ea typeface="Aptos" panose="020B0004020202020204" pitchFamily="34" charset="0"/>
                <a:cs typeface="Consolas" panose="020B0609020204030204" pitchFamily="49" charset="0"/>
              </a:rPr>
              <a:t>Structures accueillant des enfants non concernés et désireuses de proposer des ateliers différents</a:t>
            </a:r>
          </a:p>
          <a:p>
            <a:pPr marL="342900" lvl="0" indent="-342900">
              <a:buFont typeface="Symbol" pitchFamily="2" charset="2"/>
              <a:buChar char=""/>
            </a:pPr>
            <a:r>
              <a:rPr lang="fr-FR" sz="1400" kern="100" dirty="0">
                <a:latin typeface="Consolas" panose="020B0609020204030204" pitchFamily="49" charset="0"/>
                <a:ea typeface="Aptos" panose="020B0004020202020204" pitchFamily="34" charset="0"/>
                <a:cs typeface="Consolas" panose="020B0609020204030204" pitchFamily="49" charset="0"/>
              </a:rPr>
              <a:t>Structure accueillant un public en situation de handicap désireuses de faire suivre une activité ou un atelier</a:t>
            </a:r>
          </a:p>
          <a:p>
            <a:pPr marL="342900" lvl="0" indent="-342900">
              <a:buFont typeface="Symbol" pitchFamily="2" charset="2"/>
              <a:buChar char=""/>
            </a:pPr>
            <a:endParaRPr lang="fr-FR" sz="1400" kern="100" dirty="0">
              <a:latin typeface="Consolas" panose="020B0609020204030204" pitchFamily="49" charset="0"/>
              <a:ea typeface="Aptos" panose="020B0004020202020204" pitchFamily="34" charset="0"/>
              <a:cs typeface="Consolas" panose="020B0609020204030204" pitchFamily="49" charset="0"/>
            </a:endParaRPr>
          </a:p>
          <a:p>
            <a:pPr marL="342900" lvl="0" indent="-342900">
              <a:buFont typeface="Symbol" pitchFamily="2" charset="2"/>
              <a:buChar char=""/>
            </a:pPr>
            <a:endParaRPr lang="fr-FR" sz="1400" kern="100" dirty="0">
              <a:effectLst/>
              <a:latin typeface="Consolas" panose="020B0609020204030204" pitchFamily="49" charset="0"/>
              <a:ea typeface="Aptos" panose="020B0004020202020204" pitchFamily="34" charset="0"/>
              <a:cs typeface="Consolas" panose="020B0609020204030204" pitchFamily="49" charset="0"/>
            </a:endParaRPr>
          </a:p>
          <a:p>
            <a:pPr marL="0" indent="0">
              <a:buNone/>
            </a:pPr>
            <a:r>
              <a:rPr lang="fr-FR" sz="1400" kern="100" dirty="0">
                <a:effectLst/>
                <a:latin typeface="Consolas" panose="020B0609020204030204" pitchFamily="49" charset="0"/>
                <a:ea typeface="Aptos" panose="020B0004020202020204" pitchFamily="34" charset="0"/>
                <a:cs typeface="Consolas" panose="020B0609020204030204" pitchFamily="49" charset="0"/>
              </a:rPr>
              <a:t> </a:t>
            </a:r>
          </a:p>
        </p:txBody>
      </p:sp>
      <p:pic>
        <p:nvPicPr>
          <p:cNvPr id="4" name="Espace réservé du contenu 4" descr="Une image contenant table, alimentation, eau&#10;&#10;Description générée automatiquement">
            <a:extLst>
              <a:ext uri="{FF2B5EF4-FFF2-40B4-BE49-F238E27FC236}">
                <a16:creationId xmlns:a16="http://schemas.microsoft.com/office/drawing/2014/main" id="{3E7D1579-6314-9B31-A6B4-C7C8D0E4FCD5}"/>
              </a:ext>
            </a:extLst>
          </p:cNvPr>
          <p:cNvPicPr>
            <a:picLocks noChangeAspect="1"/>
          </p:cNvPicPr>
          <p:nvPr/>
        </p:nvPicPr>
        <p:blipFill rotWithShape="1">
          <a:blip r:embed="rId2">
            <a:extLst>
              <a:ext uri="{28A0092B-C50C-407E-A947-70E740481C1C}">
                <a14:useLocalDpi xmlns:a14="http://schemas.microsoft.com/office/drawing/2010/main" val="0"/>
              </a:ext>
            </a:extLst>
          </a:blip>
          <a:srcRect t="5609" b="1302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Titre 10">
            <a:extLst>
              <a:ext uri="{FF2B5EF4-FFF2-40B4-BE49-F238E27FC236}">
                <a16:creationId xmlns:a16="http://schemas.microsoft.com/office/drawing/2014/main" id="{0C72803C-D9ED-94BA-7390-E004BB761E49}"/>
              </a:ext>
            </a:extLst>
          </p:cNvPr>
          <p:cNvSpPr txBox="1">
            <a:spLocks/>
          </p:cNvSpPr>
          <p:nvPr/>
        </p:nvSpPr>
        <p:spPr>
          <a:xfrm>
            <a:off x="51512" y="479387"/>
            <a:ext cx="310738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fr-FR" sz="2400" dirty="0">
                <a:solidFill>
                  <a:srgbClr val="C8652C"/>
                </a:solidFill>
                <a:latin typeface="Consolas" panose="020B0609020204030204" pitchFamily="49" charset="0"/>
                <a:ea typeface="+mn-ea"/>
                <a:cs typeface="+mn-cs"/>
              </a:rPr>
              <a:t>Les cibles de</a:t>
            </a:r>
            <a:endParaRPr lang="fr-FR" sz="4000" b="1" dirty="0">
              <a:solidFill>
                <a:srgbClr val="C8652C"/>
              </a:solidFill>
              <a:latin typeface="Milasian Circa PERSONAL" pitchFamily="2" charset="0"/>
              <a:ea typeface="+mn-ea"/>
              <a:cs typeface="+mn-cs"/>
            </a:endParaRPr>
          </a:p>
        </p:txBody>
      </p:sp>
      <p:pic>
        <p:nvPicPr>
          <p:cNvPr id="5" name="Image 4">
            <a:extLst>
              <a:ext uri="{FF2B5EF4-FFF2-40B4-BE49-F238E27FC236}">
                <a16:creationId xmlns:a16="http://schemas.microsoft.com/office/drawing/2014/main" id="{51F6934E-E190-D0B9-27C1-8C8A8CE47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838" y="-261926"/>
            <a:ext cx="3175882" cy="1902305"/>
          </a:xfrm>
          <a:prstGeom prst="rect">
            <a:avLst/>
          </a:prstGeom>
        </p:spPr>
      </p:pic>
    </p:spTree>
    <p:extLst>
      <p:ext uri="{BB962C8B-B14F-4D97-AF65-F5344CB8AC3E}">
        <p14:creationId xmlns:p14="http://schemas.microsoft.com/office/powerpoint/2010/main" val="221763903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1131</Words>
  <Application>Microsoft Macintosh PowerPoint</Application>
  <PresentationFormat>Grand écran</PresentationFormat>
  <Paragraphs>109</Paragraphs>
  <Slides>12</Slides>
  <Notes>2</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12</vt:i4>
      </vt:variant>
    </vt:vector>
  </HeadingPairs>
  <TitlesOfParts>
    <vt:vector size="21" baseType="lpstr">
      <vt:lpstr>Arial</vt:lpstr>
      <vt:lpstr>Calibri</vt:lpstr>
      <vt:lpstr>Calibri Light</vt:lpstr>
      <vt:lpstr>Consolas</vt:lpstr>
      <vt:lpstr>D-DIN</vt:lpstr>
      <vt:lpstr>Milasian Circa PERSONAL</vt:lpstr>
      <vt:lpstr>Symbol</vt:lpstr>
      <vt:lpstr>Thème Office</vt:lpstr>
      <vt:lpstr>Thème Office</vt:lpstr>
      <vt:lpstr>intro</vt:lpstr>
      <vt:lpstr>Un mot sur moi</vt:lpstr>
      <vt:lpstr>Une meilleure connaissance de soi et des autres nourrit le cœur et l’esprit et éloigne les peurs</vt:lpstr>
      <vt:lpstr>Présentation PowerPoint</vt:lpstr>
      <vt:lpstr>Offres de</vt:lpstr>
      <vt:lpstr>Les ateliers de</vt:lpstr>
      <vt:lpstr>Présentation PowerPoint</vt:lpstr>
      <vt:lpstr>Les partenaires de</vt:lpstr>
      <vt:lpstr>Présentation PowerPoint</vt:lpstr>
      <vt:lpstr>Ma perspective</vt:lpstr>
      <vt:lpstr>Tarifs</vt:lpstr>
      <vt:lpstr>Ambiance déco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France Tarrieu</dc:creator>
  <cp:lastModifiedBy>France TARRIEU</cp:lastModifiedBy>
  <cp:revision>46</cp:revision>
  <dcterms:created xsi:type="dcterms:W3CDTF">2020-10-08T08:27:19Z</dcterms:created>
  <dcterms:modified xsi:type="dcterms:W3CDTF">2025-03-25T08:30:34Z</dcterms:modified>
</cp:coreProperties>
</file>